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notesSlide20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20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6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3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233.png" ContentType="image/png"/>
  <Override PartName="/ppt/media/image226.png" ContentType="image/png"/>
  <Override PartName="/ppt/media/image224.png" ContentType="image/png"/>
  <Override PartName="/ppt/media/image220.png" ContentType="image/png"/>
  <Override PartName="/ppt/media/image214.png" ContentType="image/png"/>
  <Override PartName="/ppt/media/image211.png" ContentType="image/png"/>
  <Override PartName="/ppt/media/image208.png" ContentType="image/png"/>
  <Override PartName="/ppt/media/image205.png" ContentType="image/png"/>
  <Override PartName="/ppt/media/image204.png" ContentType="image/png"/>
  <Override PartName="/ppt/media/image232.png" ContentType="image/png"/>
  <Override PartName="/ppt/media/image199.png" ContentType="image/png"/>
  <Override PartName="/ppt/media/image198.png" ContentType="image/png"/>
  <Override PartName="/ppt/media/image235.png" ContentType="image/png"/>
  <Override PartName="/ppt/media/image196.png" ContentType="image/png"/>
  <Override PartName="/ppt/media/image194.png" ContentType="image/png"/>
  <Override PartName="/ppt/media/image192.png" ContentType="image/png"/>
  <Override PartName="/ppt/media/image191.png" ContentType="image/png"/>
  <Override PartName="/ppt/media/image216.png" ContentType="image/png"/>
  <Override PartName="/ppt/media/image188.png" ContentType="image/png"/>
  <Override PartName="/ppt/media/image200.jpeg" ContentType="image/jpeg"/>
  <Override PartName="/ppt/media/image183.png" ContentType="image/png"/>
  <Override PartName="/ppt/media/image180.png" ContentType="image/png"/>
  <Override PartName="/ppt/media/image176.png" ContentType="image/png"/>
  <Override PartName="/ppt/media/image173.jpeg" ContentType="image/jpeg"/>
  <Override PartName="/ppt/media/image172.png" ContentType="image/png"/>
  <Override PartName="/ppt/media/image170.png" ContentType="image/png"/>
  <Override PartName="/ppt/media/image169.png" ContentType="image/png"/>
  <Override PartName="/ppt/media/image168.png" ContentType="image/png"/>
  <Override PartName="/ppt/media/image165.png" ContentType="image/png"/>
  <Override PartName="/ppt/media/image219.png" ContentType="image/png"/>
  <Override PartName="/ppt/media/image164.png" ContentType="image/png"/>
  <Override PartName="/ppt/media/image163.png" ContentType="image/png"/>
  <Override PartName="/ppt/media/image162.gif" ContentType="image/gif"/>
  <Override PartName="/ppt/media/image177.png" ContentType="image/png"/>
  <Override PartName="/ppt/media/image171.png" ContentType="image/png"/>
  <Override PartName="/ppt/media/image161.gif" ContentType="image/gif"/>
  <Override PartName="/ppt/media/image157.png" ContentType="image/png"/>
  <Override PartName="/ppt/media/image156.png" ContentType="image/png"/>
  <Override PartName="/ppt/media/image210.png" ContentType="image/png"/>
  <Override PartName="/ppt/media/image154.png" ContentType="image/png"/>
  <Override PartName="/ppt/media/image153.png" ContentType="image/png"/>
  <Override PartName="/ppt/media/image152.png" ContentType="image/png"/>
  <Override PartName="/ppt/media/image151.png" ContentType="image/png"/>
  <Override PartName="/ppt/media/image150.png" ContentType="image/png"/>
  <Override PartName="/ppt/media/image217.png" ContentType="image/png"/>
  <Override PartName="/ppt/media/image149.png" ContentType="image/png"/>
  <Override PartName="/ppt/media/image185.png" ContentType="image/png"/>
  <Override PartName="/ppt/media/image147.jpeg" ContentType="image/jpeg"/>
  <Override PartName="/ppt/media/image146.jpeg" ContentType="image/jpeg"/>
  <Override PartName="/ppt/media/image144.jpeg" ContentType="image/jpeg"/>
  <Override PartName="/ppt/media/image231.png" ContentType="image/png"/>
  <Override PartName="/ppt/media/image167.png" ContentType="image/png"/>
  <Override PartName="/ppt/media/image142.png" ContentType="image/png"/>
  <Override PartName="/ppt/media/image225.png" ContentType="image/png"/>
  <Override PartName="/ppt/media/image215.png" ContentType="image/png"/>
  <Override PartName="/ppt/media/image141.png" ContentType="image/png"/>
  <Override PartName="/ppt/media/image139.png" ContentType="image/png"/>
  <Override PartName="/ppt/media/image137.png" ContentType="image/png"/>
  <Override PartName="/ppt/media/image160.gif" ContentType="image/gif"/>
  <Override PartName="/ppt/media/image136.png" ContentType="image/png"/>
  <Override PartName="/ppt/media/image234.png" ContentType="image/png"/>
  <Override PartName="/ppt/media/image135.png" ContentType="image/png"/>
  <Override PartName="/ppt/media/image134.png" ContentType="image/png"/>
  <Override PartName="/ppt/media/image131.png" ContentType="image/png"/>
  <Override PartName="/ppt/media/image175.png" ContentType="image/png"/>
  <Override PartName="/ppt/media/image129.png" ContentType="image/png"/>
  <Override PartName="/ppt/media/image121.png" ContentType="image/png"/>
  <Override PartName="/ppt/media/image120.png" ContentType="image/png"/>
  <Override PartName="/ppt/media/image213.png" ContentType="image/png"/>
  <Override PartName="/ppt/media/image178.png" ContentType="image/png"/>
  <Override PartName="/ppt/media/image119.png" ContentType="image/png"/>
  <Override PartName="/ppt/media/image123.png" ContentType="image/png"/>
  <Override PartName="/ppt/media/image138.png" ContentType="image/png"/>
  <Override PartName="/ppt/media/image118.png" ContentType="image/png"/>
  <Override PartName="/ppt/media/image116.png" ContentType="image/png"/>
  <Override PartName="/ppt/media/image127.png" ContentType="image/png"/>
  <Override PartName="/ppt/media/image113.png" ContentType="image/png"/>
  <Override PartName="/ppt/media/image125.png" ContentType="image/png"/>
  <Override PartName="/ppt/media/image195.png" ContentType="image/png"/>
  <Override PartName="/ppt/media/image108.png" ContentType="image/png"/>
  <Override PartName="/ppt/media/image159.jpeg" ContentType="image/jpeg"/>
  <Override PartName="/ppt/media/image107.png" ContentType="image/png"/>
  <Override PartName="/ppt/media/image106.png" ContentType="image/png"/>
  <Override PartName="/ppt/media/image117.jpeg" ContentType="image/jpeg"/>
  <Override PartName="/ppt/media/image193.png" ContentType="image/png"/>
  <Override PartName="/ppt/media/image105.jpeg" ContentType="image/jpeg"/>
  <Override PartName="/ppt/media/image203.png" ContentType="image/png"/>
  <Override PartName="/ppt/media/image187.png" ContentType="image/png"/>
  <Override PartName="/ppt/media/image182.png" ContentType="image/png"/>
  <Override PartName="/ppt/media/image100.jpeg" ContentType="image/jpeg"/>
  <Override PartName="/ppt/media/image112.png" ContentType="image/png"/>
  <Override PartName="/ppt/media/image209.png" ContentType="image/png"/>
  <Override PartName="/ppt/media/image99.jpeg" ContentType="image/jpeg"/>
  <Override PartName="/ppt/media/image179.png" ContentType="image/png"/>
  <Override PartName="/ppt/media/image98.jpeg" ContentType="image/jpeg"/>
  <Override PartName="/ppt/media/image97.png" ContentType="image/png"/>
  <Override PartName="/ppt/media/image227.png" ContentType="image/png"/>
  <Override PartName="/ppt/media/image91.png" ContentType="image/png"/>
  <Override PartName="/ppt/media/image228.png" ContentType="image/png"/>
  <Override PartName="/ppt/media/image84.png" ContentType="image/png"/>
  <Override PartName="/ppt/media/image83.jpeg" ContentType="image/jpeg"/>
  <Override PartName="/ppt/media/image96.png" ContentType="image/png"/>
  <Override PartName="/ppt/media/image81.png" ContentType="image/png"/>
  <Override PartName="/ppt/media/image77.png" ContentType="image/png"/>
  <Override PartName="/ppt/media/image74.jpeg" ContentType="image/jpeg"/>
  <Override PartName="/ppt/media/image76.jpeg" ContentType="image/jpeg"/>
  <Override PartName="/ppt/media/image102.png" ContentType="image/png"/>
  <Override PartName="/ppt/media/image73.png" ContentType="image/png"/>
  <Override PartName="/ppt/media/image206.png" ContentType="image/png"/>
  <Override PartName="/ppt/media/image155.png" ContentType="image/png"/>
  <Override PartName="/ppt/media/image71.jpeg" ContentType="image/jpeg"/>
  <Override PartName="/ppt/media/image82.png" ContentType="image/png"/>
  <Override PartName="/ppt/media/image78.jpeg" ContentType="image/jpeg"/>
  <Override PartName="/ppt/media/image223.png" ContentType="image/png"/>
  <Override PartName="/ppt/media/image70.jpeg" ContentType="image/jpeg"/>
  <Override PartName="/ppt/media/image69.jpeg" ContentType="image/jpeg"/>
  <Override PartName="/ppt/media/image67.gif" ContentType="image/gif"/>
  <Override PartName="/ppt/media/image75.png" ContentType="image/png"/>
  <Override PartName="/ppt/media/image145.jpeg" ContentType="image/jpeg"/>
  <Override PartName="/ppt/media/image66.gif" ContentType="image/gif"/>
  <Override PartName="/ppt/media/image212.png" ContentType="image/png"/>
  <Override PartName="/ppt/media/image122.png" ContentType="image/png"/>
  <Override PartName="/ppt/media/image65.png" ContentType="image/png"/>
  <Override PartName="/ppt/media/image103.jpeg" ContentType="image/jpeg"/>
  <Override PartName="/ppt/media/image72.png" ContentType="image/png"/>
  <Override PartName="/ppt/media/image63.png" ContentType="image/png"/>
  <Override PartName="/ppt/media/image60.png" ContentType="image/png"/>
  <Override PartName="/ppt/media/image59.png" ContentType="image/png"/>
  <Override PartName="/ppt/media/image221.png" ContentType="image/png"/>
  <Override PartName="/ppt/media/image58.png" ContentType="image/png"/>
  <Override PartName="/ppt/media/image88.jpeg" ContentType="image/jpeg"/>
  <Override PartName="/ppt/media/image64.png" ContentType="image/png"/>
  <Override PartName="/ppt/media/image181.png" ContentType="image/png"/>
  <Override PartName="/ppt/media/image174.png" ContentType="image/png"/>
  <Override PartName="/ppt/media/image57.gif" ContentType="image/gif"/>
  <Override PartName="/ppt/media/image61.png" ContentType="image/png"/>
  <Override PartName="/ppt/media/image54.png" ContentType="image/png"/>
  <Override PartName="/ppt/media/image201.png" ContentType="image/png"/>
  <Override PartName="/ppt/media/image52.png" ContentType="image/png"/>
  <Override PartName="/ppt/media/image86.png" ContentType="image/png"/>
  <Override PartName="/ppt/media/image184.png" ContentType="image/png"/>
  <Override PartName="/ppt/media/image51.png" ContentType="image/png"/>
  <Override PartName="/ppt/media/image128.png" ContentType="image/png"/>
  <Override PartName="/ppt/media/image49.png" ContentType="image/png"/>
  <Override PartName="/ppt/media/image111.png" ContentType="image/png"/>
  <Override PartName="/ppt/media/image222.png" ContentType="image/png"/>
  <Override PartName="/ppt/media/image43.png" ContentType="image/png"/>
  <Override PartName="/ppt/media/image230.png" ContentType="image/png"/>
  <Override PartName="/ppt/media/image124.png" ContentType="image/png"/>
  <Override PartName="/ppt/media/image42.png" ContentType="image/png"/>
  <Override PartName="/ppt/media/image186.png" ContentType="image/png"/>
  <Override PartName="/ppt/media/image41.png" ContentType="image/png"/>
  <Override PartName="/ppt/media/image79.jpeg" ContentType="image/jpeg"/>
  <Override PartName="/ppt/media/image109.png" ContentType="image/png"/>
  <Override PartName="/ppt/media/image55.gif" ContentType="image/gif"/>
  <Override PartName="/ppt/media/image92.png" ContentType="image/png"/>
  <Override PartName="/ppt/media/image158.png" ContentType="image/png"/>
  <Override PartName="/ppt/media/image38.jpeg" ContentType="image/jpeg"/>
  <Override PartName="/ppt/media/image89.jpeg" ContentType="image/jpeg"/>
  <Override PartName="/ppt/media/image37.png" ContentType="image/png"/>
  <Override PartName="/ppt/media/image36.png" ContentType="image/png"/>
  <Override PartName="/ppt/media/image33.png" ContentType="image/png"/>
  <Override PartName="/ppt/media/image80.jpeg" ContentType="image/jpeg"/>
  <Override PartName="/ppt/media/image87.png" ContentType="image/png"/>
  <Override PartName="/ppt/media/image126.png" ContentType="image/png"/>
  <Override PartName="/ppt/media/image90.jpeg" ContentType="image/jpeg"/>
  <Override PartName="/ppt/media/image29.jpeg" ContentType="image/jpeg"/>
  <Override PartName="/ppt/media/image68.gif" ContentType="image/gif"/>
  <Override PartName="/ppt/media/image143.png" ContentType="image/png"/>
  <Override PartName="/ppt/media/image26.png" ContentType="image/png"/>
  <Override PartName="/ppt/media/image218.png" ContentType="image/png"/>
  <Override PartName="/ppt/media/image197.png" ContentType="image/png"/>
  <Override PartName="/ppt/media/image62.png" ContentType="image/png"/>
  <Override PartName="/ppt/media/image140.png" ContentType="image/png"/>
  <Override PartName="/ppt/media/image28.jpeg" ContentType="image/jpeg"/>
  <Override PartName="/ppt/media/image202.png" ContentType="image/png"/>
  <Override PartName="/ppt/media/image24.jpeg" ContentType="image/jpeg"/>
  <Override PartName="/ppt/media/image21.gif" ContentType="image/gif"/>
  <Override PartName="/ppt/media/image45.png" ContentType="image/png"/>
  <Override PartName="/ppt/media/image132.png" ContentType="image/png"/>
  <Override PartName="/ppt/media/image44.png" ContentType="image/png"/>
  <Override PartName="/ppt/media/image30.png" ContentType="image/png"/>
  <Override PartName="/ppt/media/image20.gif" ContentType="image/gif"/>
  <Override PartName="/ppt/media/image50.png" ContentType="image/png"/>
  <Override PartName="/ppt/media/image229.png" ContentType="image/png"/>
  <Override PartName="/ppt/media/image130.png" ContentType="image/png"/>
  <Override PartName="/ppt/media/image25.jpeg" ContentType="image/jpeg"/>
  <Override PartName="/ppt/media/image15.emf" ContentType="image/x-emf"/>
  <Override PartName="/ppt/media/image16.png" ContentType="image/png"/>
  <Override PartName="/ppt/media/image17.png" ContentType="image/png"/>
  <Override PartName="/ppt/media/image133.png" ContentType="image/png"/>
  <Override PartName="/ppt/media/image14.png" ContentType="image/png"/>
  <Override PartName="/ppt/media/image56.gif" ContentType="image/gif"/>
  <Override PartName="/ppt/media/image23.jpeg" ContentType="image/jpeg"/>
  <Override PartName="/ppt/media/image207.png" ContentType="image/png"/>
  <Override PartName="/ppt/media/image13.png" ContentType="image/png"/>
  <Override PartName="/ppt/media/image46.png" ContentType="image/png"/>
  <Override PartName="/ppt/media/image166.png" ContentType="image/png"/>
  <Override PartName="/ppt/media/image12.png" ContentType="image/png"/>
  <Override PartName="/ppt/media/image148.png" ContentType="image/png"/>
  <Override PartName="/ppt/media/image39.png" ContentType="image/png"/>
  <Override PartName="/ppt/media/image94.png" ContentType="image/png"/>
  <Override PartName="/ppt/media/image110.png" ContentType="image/png"/>
  <Override PartName="/ppt/media/image35.png" ContentType="image/png"/>
  <Override PartName="/ppt/media/image31.jpeg" ContentType="image/jpeg"/>
  <Override PartName="/ppt/media/image10.png" ContentType="image/png"/>
  <Override PartName="/ppt/media/image32.jpeg" ContentType="image/jpeg"/>
  <Override PartName="/ppt/media/image115.png" ContentType="image/png"/>
  <Override PartName="/ppt/media/image19.gif" ContentType="image/gif"/>
  <Override PartName="/ppt/media/image53.png" ContentType="image/png"/>
  <Override PartName="/ppt/media/image22.jpeg" ContentType="image/jpeg"/>
  <Override PartName="/ppt/media/image48.png" ContentType="image/png"/>
  <Override PartName="/ppt/media/image9.png" ContentType="image/png"/>
  <Override PartName="/ppt/media/image95.jpeg" ContentType="image/jpeg"/>
  <Override PartName="/ppt/media/image40.png" ContentType="image/png"/>
  <Override PartName="/ppt/media/image8.png" ContentType="image/png"/>
  <Override PartName="/ppt/media/image101.png" ContentType="image/png"/>
  <Override PartName="/ppt/media/image6.png" ContentType="image/png"/>
  <Override PartName="/ppt/media/image85.jpeg" ContentType="image/jpeg"/>
  <Override PartName="/ppt/media/image93.jpeg" ContentType="image/jpeg"/>
  <Override PartName="/ppt/media/image34.jpeg" ContentType="image/jpeg"/>
  <Override PartName="/ppt/media/image190.png" ContentType="image/png"/>
  <Override PartName="/ppt/media/image27.jpeg" ContentType="image/jpeg"/>
  <Override PartName="/ppt/media/image189.png" ContentType="image/png"/>
  <Override PartName="/ppt/media/image5.png" ContentType="image/png"/>
  <Override PartName="/ppt/media/image18.png" ContentType="image/png"/>
  <Override PartName="/ppt/media/image114.png" ContentType="image/png"/>
  <Override PartName="/ppt/media/image7.png" ContentType="image/png"/>
  <Override PartName="/ppt/media/image4.png" ContentType="image/png"/>
  <Override PartName="/ppt/media/image3.png" ContentType="image/png"/>
  <Override PartName="/ppt/media/image47.png" ContentType="image/png"/>
  <Override PartName="/ppt/media/image104.png" ContentType="image/png"/>
  <Override PartName="/ppt/media/image2.png" ContentType="image/png"/>
  <Override PartName="/ppt/media/image11.png" ContentType="image/png"/>
  <Override PartName="/ppt/media/image1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7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79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80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81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A5091908-7331-40A4-96DF-7094318FD20A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TextShape 1"/>
          <p:cNvSpPr txBox="1"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</p:spPr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TextShape 1"/>
          <p:cNvSpPr txBox="1"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</p:spPr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lang="en-US">
                <a:latin typeface="Arial"/>
              </a:rPr>
              <a:t>While hubcheck library development has slowed over the last few months, there is still work to be done.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First, we need to continue to build more page objects to cover the web interface.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Need to put together a Debian package for easier installation of the software.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And we need to release the open source code in a hubzero repository connected to GitHub so others can use it.</a:t>
            </a:r>
            <a:endParaRPr/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lang="en-US">
                <a:latin typeface="Arial"/>
              </a:rPr>
              <a:t>While hubcheck library development has slowed over the last few months, there is still work to be done.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First, we need to continue to build more page objects to cover the web interface.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Need to put together a Debian package for easier installation of the software.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And we need to release the open source code in a hubzero repository connected to GitHub so others can use it.</a:t>
            </a:r>
            <a:endParaRPr/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lang="en-US">
                <a:latin typeface="Arial"/>
              </a:rPr>
              <a:t>While hubcheck library development has slowed over the last few months, there is still work to be done.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First, we need to continue to build more page objects to cover the web interface.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Need to put together a Debian package for easier installation of the software.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And we need to release the open source code in a hubzero repository connected to GitHub so others can use it.</a:t>
            </a:r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7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E49326D1-D0BE-497C-9BE1-9C985B80E79F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7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8550000" y="237600"/>
            <a:ext cx="1012320" cy="534240"/>
          </a:xfrm>
          <a:prstGeom prst="rect">
            <a:avLst/>
          </a:prstGeom>
          <a:ln>
            <a:noFill/>
          </a:ln>
        </p:spPr>
      </p:pic>
      <p:pic>
        <p:nvPicPr>
          <p:cNvPr id="40" name="Picture 8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6955200"/>
            <a:ext cx="10079280" cy="604080"/>
          </a:xfrm>
          <a:prstGeom prst="rect">
            <a:avLst/>
          </a:prstGeom>
          <a:ln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84240"/>
            <a:ext cx="7882920" cy="705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85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53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309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65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21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21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21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21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image" Target="../media/image66.gif"/><Relationship Id="rId4" Type="http://schemas.openxmlformats.org/officeDocument/2006/relationships/image" Target="../media/image67.gif"/><Relationship Id="rId5" Type="http://schemas.openxmlformats.org/officeDocument/2006/relationships/image" Target="../media/image68.gif"/><Relationship Id="rId6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69.jpeg"/><Relationship Id="rId2" Type="http://schemas.openxmlformats.org/officeDocument/2006/relationships/image" Target="../media/image70.jpeg"/><Relationship Id="rId3" Type="http://schemas.openxmlformats.org/officeDocument/2006/relationships/image" Target="../media/image71.jpe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jpeg"/><Relationship Id="rId7" Type="http://schemas.openxmlformats.org/officeDocument/2006/relationships/image" Target="../media/image75.png"/><Relationship Id="rId8" Type="http://schemas.openxmlformats.org/officeDocument/2006/relationships/image" Target="../media/image76.jpeg"/><Relationship Id="rId9" Type="http://schemas.openxmlformats.org/officeDocument/2006/relationships/image" Target="../media/image77.png"/><Relationship Id="rId10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78.jpeg"/><Relationship Id="rId2" Type="http://schemas.openxmlformats.org/officeDocument/2006/relationships/image" Target="../media/image79.jpeg"/><Relationship Id="rId3" Type="http://schemas.openxmlformats.org/officeDocument/2006/relationships/image" Target="../media/image80.jpe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jpeg"/><Relationship Id="rId7" Type="http://schemas.openxmlformats.org/officeDocument/2006/relationships/image" Target="../media/image84.png"/><Relationship Id="rId8" Type="http://schemas.openxmlformats.org/officeDocument/2006/relationships/image" Target="../media/image85.jpeg"/><Relationship Id="rId9" Type="http://schemas.openxmlformats.org/officeDocument/2006/relationships/image" Target="../media/image86.png"/><Relationship Id="rId10" Type="http://schemas.openxmlformats.org/officeDocument/2006/relationships/image" Target="../media/image87.png"/><Relationship Id="rId11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88.jpeg"/><Relationship Id="rId2" Type="http://schemas.openxmlformats.org/officeDocument/2006/relationships/image" Target="../media/image89.jpeg"/><Relationship Id="rId3" Type="http://schemas.openxmlformats.org/officeDocument/2006/relationships/image" Target="../media/image90.jpe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jpeg"/><Relationship Id="rId7" Type="http://schemas.openxmlformats.org/officeDocument/2006/relationships/image" Target="../media/image94.png"/><Relationship Id="rId8" Type="http://schemas.openxmlformats.org/officeDocument/2006/relationships/image" Target="../media/image95.jpeg"/><Relationship Id="rId9" Type="http://schemas.openxmlformats.org/officeDocument/2006/relationships/image" Target="../media/image96.png"/><Relationship Id="rId10" Type="http://schemas.openxmlformats.org/officeDocument/2006/relationships/image" Target="../media/image97.png"/><Relationship Id="rId11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98.jpeg"/><Relationship Id="rId2" Type="http://schemas.openxmlformats.org/officeDocument/2006/relationships/image" Target="../media/image99.jpeg"/><Relationship Id="rId3" Type="http://schemas.openxmlformats.org/officeDocument/2006/relationships/image" Target="../media/image100.jpe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jpeg"/><Relationship Id="rId7" Type="http://schemas.openxmlformats.org/officeDocument/2006/relationships/image" Target="../media/image104.png"/><Relationship Id="rId8" Type="http://schemas.openxmlformats.org/officeDocument/2006/relationships/image" Target="../media/image105.jpeg"/><Relationship Id="rId9" Type="http://schemas.openxmlformats.org/officeDocument/2006/relationships/image" Target="../media/image106.png"/><Relationship Id="rId10" Type="http://schemas.openxmlformats.org/officeDocument/2006/relationships/image" Target="../media/image107.png"/><Relationship Id="rId1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emf"/><Relationship Id="rId10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9" Type="http://schemas.openxmlformats.org/officeDocument/2006/relationships/image" Target="../media/image116.png"/><Relationship Id="rId10" Type="http://schemas.openxmlformats.org/officeDocument/2006/relationships/image" Target="../media/image117.jpeg"/><Relationship Id="rId11" Type="http://schemas.openxmlformats.org/officeDocument/2006/relationships/image" Target="../media/image118.png"/><Relationship Id="rId12" Type="http://schemas.openxmlformats.org/officeDocument/2006/relationships/image" Target="../media/image119.png"/><Relationship Id="rId13" Type="http://schemas.openxmlformats.org/officeDocument/2006/relationships/image" Target="../media/image120.png"/><Relationship Id="rId14" Type="http://schemas.openxmlformats.org/officeDocument/2006/relationships/image" Target="../media/image121.png"/><Relationship Id="rId15" Type="http://schemas.openxmlformats.org/officeDocument/2006/relationships/image" Target="../media/image122.png"/><Relationship Id="rId16" Type="http://schemas.openxmlformats.org/officeDocument/2006/relationships/image" Target="../media/image123.png"/><Relationship Id="rId17" Type="http://schemas.openxmlformats.org/officeDocument/2006/relationships/image" Target="../media/image124.png"/><Relationship Id="rId18" Type="http://schemas.openxmlformats.org/officeDocument/2006/relationships/image" Target="../media/image125.png"/><Relationship Id="rId19" Type="http://schemas.openxmlformats.org/officeDocument/2006/relationships/image" Target="../media/image126.png"/><Relationship Id="rId20" Type="http://schemas.openxmlformats.org/officeDocument/2006/relationships/image" Target="../media/image127.png"/><Relationship Id="rId21" Type="http://schemas.openxmlformats.org/officeDocument/2006/relationships/image" Target="../media/image128.png"/><Relationship Id="rId22" Type="http://schemas.openxmlformats.org/officeDocument/2006/relationships/image" Target="../media/image129.png"/><Relationship Id="rId23" Type="http://schemas.openxmlformats.org/officeDocument/2006/relationships/image" Target="../media/image130.png"/><Relationship Id="rId24" Type="http://schemas.openxmlformats.org/officeDocument/2006/relationships/image" Target="../media/image131.png"/><Relationship Id="rId25" Type="http://schemas.openxmlformats.org/officeDocument/2006/relationships/image" Target="../media/image132.png"/><Relationship Id="rId26" Type="http://schemas.openxmlformats.org/officeDocument/2006/relationships/image" Target="../media/image133.png"/><Relationship Id="rId27" Type="http://schemas.openxmlformats.org/officeDocument/2006/relationships/image" Target="../media/image134.png"/><Relationship Id="rId28" Type="http://schemas.openxmlformats.org/officeDocument/2006/relationships/slideLayout" Target="../slideLayouts/slideLayout3.xml"/><Relationship Id="rId29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35.png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Relationship Id="rId8" Type="http://schemas.openxmlformats.org/officeDocument/2006/relationships/image" Target="../media/image142.png"/><Relationship Id="rId9" Type="http://schemas.openxmlformats.org/officeDocument/2006/relationships/image" Target="../media/image143.png"/><Relationship Id="rId10" Type="http://schemas.openxmlformats.org/officeDocument/2006/relationships/image" Target="../media/image144.jpeg"/><Relationship Id="rId11" Type="http://schemas.openxmlformats.org/officeDocument/2006/relationships/image" Target="../media/image145.jpeg"/><Relationship Id="rId12" Type="http://schemas.openxmlformats.org/officeDocument/2006/relationships/image" Target="../media/image146.jpeg"/><Relationship Id="rId13" Type="http://schemas.openxmlformats.org/officeDocument/2006/relationships/image" Target="../media/image147.jpeg"/><Relationship Id="rId14" Type="http://schemas.openxmlformats.org/officeDocument/2006/relationships/image" Target="../media/image148.png"/><Relationship Id="rId15" Type="http://schemas.openxmlformats.org/officeDocument/2006/relationships/image" Target="../media/image149.png"/><Relationship Id="rId16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50.png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Relationship Id="rId9" Type="http://schemas.openxmlformats.org/officeDocument/2006/relationships/image" Target="../media/image158.png"/><Relationship Id="rId10" Type="http://schemas.openxmlformats.org/officeDocument/2006/relationships/image" Target="../media/image159.jpeg"/><Relationship Id="rId11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60.gif"/><Relationship Id="rId2" Type="http://schemas.openxmlformats.org/officeDocument/2006/relationships/image" Target="../media/image161.gif"/><Relationship Id="rId3" Type="http://schemas.openxmlformats.org/officeDocument/2006/relationships/image" Target="../media/image162.gif"/><Relationship Id="rId4" Type="http://schemas.openxmlformats.org/officeDocument/2006/relationships/image" Target="../media/image163.png"/><Relationship Id="rId5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64.png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Relationship Id="rId6" Type="http://schemas.openxmlformats.org/officeDocument/2006/relationships/image" Target="../media/image169.png"/><Relationship Id="rId7" Type="http://schemas.openxmlformats.org/officeDocument/2006/relationships/image" Target="../media/image170.png"/><Relationship Id="rId8" Type="http://schemas.openxmlformats.org/officeDocument/2006/relationships/image" Target="../media/image171.png"/><Relationship Id="rId9" Type="http://schemas.openxmlformats.org/officeDocument/2006/relationships/image" Target="../media/image172.png"/><Relationship Id="rId10" Type="http://schemas.openxmlformats.org/officeDocument/2006/relationships/image" Target="../media/image173.jpeg"/><Relationship Id="rId11" Type="http://schemas.openxmlformats.org/officeDocument/2006/relationships/image" Target="../media/image174.png"/><Relationship Id="rId12" Type="http://schemas.openxmlformats.org/officeDocument/2006/relationships/image" Target="../media/image175.png"/><Relationship Id="rId13" Type="http://schemas.openxmlformats.org/officeDocument/2006/relationships/image" Target="../media/image176.png"/><Relationship Id="rId14" Type="http://schemas.openxmlformats.org/officeDocument/2006/relationships/image" Target="../media/image177.png"/><Relationship Id="rId15" Type="http://schemas.openxmlformats.org/officeDocument/2006/relationships/image" Target="../media/image178.png"/><Relationship Id="rId16" Type="http://schemas.openxmlformats.org/officeDocument/2006/relationships/image" Target="../media/image179.png"/><Relationship Id="rId17" Type="http://schemas.openxmlformats.org/officeDocument/2006/relationships/image" Target="../media/image180.png"/><Relationship Id="rId18" Type="http://schemas.openxmlformats.org/officeDocument/2006/relationships/image" Target="../media/image181.png"/><Relationship Id="rId19" Type="http://schemas.openxmlformats.org/officeDocument/2006/relationships/image" Target="../media/image182.png"/><Relationship Id="rId20" Type="http://schemas.openxmlformats.org/officeDocument/2006/relationships/image" Target="../media/image183.png"/><Relationship Id="rId21" Type="http://schemas.openxmlformats.org/officeDocument/2006/relationships/image" Target="../media/image184.png"/><Relationship Id="rId22" Type="http://schemas.openxmlformats.org/officeDocument/2006/relationships/image" Target="../media/image185.png"/><Relationship Id="rId23" Type="http://schemas.openxmlformats.org/officeDocument/2006/relationships/image" Target="../media/image186.png"/><Relationship Id="rId24" Type="http://schemas.openxmlformats.org/officeDocument/2006/relationships/image" Target="../media/image187.png"/><Relationship Id="rId25" Type="http://schemas.openxmlformats.org/officeDocument/2006/relationships/image" Target="../media/image188.png"/><Relationship Id="rId26" Type="http://schemas.openxmlformats.org/officeDocument/2006/relationships/image" Target="../media/image189.png"/><Relationship Id="rId27" Type="http://schemas.openxmlformats.org/officeDocument/2006/relationships/image" Target="../media/image190.png"/><Relationship Id="rId28" Type="http://schemas.openxmlformats.org/officeDocument/2006/relationships/slideLayout" Target="../slideLayouts/slideLayout3.xml"/><Relationship Id="rId29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91.png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Relationship Id="rId7" Type="http://schemas.openxmlformats.org/officeDocument/2006/relationships/image" Target="../media/image197.png"/><Relationship Id="rId8" Type="http://schemas.openxmlformats.org/officeDocument/2006/relationships/image" Target="../media/image198.png"/><Relationship Id="rId9" Type="http://schemas.openxmlformats.org/officeDocument/2006/relationships/image" Target="../media/image199.png"/><Relationship Id="rId10" Type="http://schemas.openxmlformats.org/officeDocument/2006/relationships/image" Target="../media/image200.jpeg"/><Relationship Id="rId11" Type="http://schemas.openxmlformats.org/officeDocument/2006/relationships/image" Target="../media/image201.png"/><Relationship Id="rId12" Type="http://schemas.openxmlformats.org/officeDocument/2006/relationships/image" Target="../media/image202.png"/><Relationship Id="rId13" Type="http://schemas.openxmlformats.org/officeDocument/2006/relationships/image" Target="../media/image203.png"/><Relationship Id="rId14" Type="http://schemas.openxmlformats.org/officeDocument/2006/relationships/image" Target="../media/image204.png"/><Relationship Id="rId15" Type="http://schemas.openxmlformats.org/officeDocument/2006/relationships/image" Target="../media/image205.png"/><Relationship Id="rId16" Type="http://schemas.openxmlformats.org/officeDocument/2006/relationships/image" Target="../media/image206.png"/><Relationship Id="rId17" Type="http://schemas.openxmlformats.org/officeDocument/2006/relationships/image" Target="../media/image207.png"/><Relationship Id="rId18" Type="http://schemas.openxmlformats.org/officeDocument/2006/relationships/image" Target="../media/image208.png"/><Relationship Id="rId19" Type="http://schemas.openxmlformats.org/officeDocument/2006/relationships/image" Target="../media/image209.png"/><Relationship Id="rId20" Type="http://schemas.openxmlformats.org/officeDocument/2006/relationships/image" Target="../media/image210.png"/><Relationship Id="rId21" Type="http://schemas.openxmlformats.org/officeDocument/2006/relationships/image" Target="../media/image211.png"/><Relationship Id="rId22" Type="http://schemas.openxmlformats.org/officeDocument/2006/relationships/image" Target="../media/image212.png"/><Relationship Id="rId23" Type="http://schemas.openxmlformats.org/officeDocument/2006/relationships/image" Target="../media/image213.png"/><Relationship Id="rId24" Type="http://schemas.openxmlformats.org/officeDocument/2006/relationships/image" Target="../media/image214.png"/><Relationship Id="rId25" Type="http://schemas.openxmlformats.org/officeDocument/2006/relationships/image" Target="../media/image215.png"/><Relationship Id="rId26" Type="http://schemas.openxmlformats.org/officeDocument/2006/relationships/image" Target="../media/image216.png"/><Relationship Id="rId27" Type="http://schemas.openxmlformats.org/officeDocument/2006/relationships/image" Target="../media/image217.png"/><Relationship Id="rId28" Type="http://schemas.openxmlformats.org/officeDocument/2006/relationships/slideLayout" Target="../slideLayouts/slideLayout3.xml"/><Relationship Id="rId29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18.png"/><Relationship Id="rId2" Type="http://schemas.openxmlformats.org/officeDocument/2006/relationships/image" Target="../media/image219.png"/><Relationship Id="rId3" Type="http://schemas.openxmlformats.org/officeDocument/2006/relationships/image" Target="../media/image220.png"/><Relationship Id="rId4" Type="http://schemas.openxmlformats.org/officeDocument/2006/relationships/image" Target="../media/image221.png"/><Relationship Id="rId5" Type="http://schemas.openxmlformats.org/officeDocument/2006/relationships/image" Target="../media/image222.png"/><Relationship Id="rId6" Type="http://schemas.openxmlformats.org/officeDocument/2006/relationships/image" Target="../media/image223.png"/><Relationship Id="rId7" Type="http://schemas.openxmlformats.org/officeDocument/2006/relationships/image" Target="../media/image224.png"/><Relationship Id="rId8" Type="http://schemas.openxmlformats.org/officeDocument/2006/relationships/image" Target="../media/image225.png"/><Relationship Id="rId9" Type="http://schemas.openxmlformats.org/officeDocument/2006/relationships/image" Target="../media/image226.png"/><Relationship Id="rId10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27.png"/><Relationship Id="rId2" Type="http://schemas.openxmlformats.org/officeDocument/2006/relationships/image" Target="../media/image228.png"/><Relationship Id="rId3" Type="http://schemas.openxmlformats.org/officeDocument/2006/relationships/image" Target="../media/image229.png"/><Relationship Id="rId4" Type="http://schemas.openxmlformats.org/officeDocument/2006/relationships/image" Target="../media/image230.png"/><Relationship Id="rId5" Type="http://schemas.openxmlformats.org/officeDocument/2006/relationships/image" Target="../media/image231.png"/><Relationship Id="rId6" Type="http://schemas.openxmlformats.org/officeDocument/2006/relationships/image" Target="../media/image232.png"/><Relationship Id="rId7" Type="http://schemas.openxmlformats.org/officeDocument/2006/relationships/image" Target="../media/image233.png"/><Relationship Id="rId8" Type="http://schemas.openxmlformats.org/officeDocument/2006/relationships/image" Target="../media/image234.png"/><Relationship Id="rId9" Type="http://schemas.openxmlformats.org/officeDocument/2006/relationships/image" Target="../media/image235.png"/><Relationship Id="rId10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gif"/><Relationship Id="rId4" Type="http://schemas.openxmlformats.org/officeDocument/2006/relationships/image" Target="../media/image20.gif"/><Relationship Id="rId5" Type="http://schemas.openxmlformats.org/officeDocument/2006/relationships/image" Target="../media/image21.gif"/><Relationship Id="rId6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jpeg"/><Relationship Id="rId3" Type="http://schemas.openxmlformats.org/officeDocument/2006/relationships/image" Target="../media/image24.jpeg"/><Relationship Id="rId4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png"/><Relationship Id="rId3" Type="http://schemas.openxmlformats.org/officeDocument/2006/relationships/image" Target="../media/image27.jpeg"/><Relationship Id="rId4" Type="http://schemas.openxmlformats.org/officeDocument/2006/relationships/image" Target="../media/image28.jpeg"/><Relationship Id="rId5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png"/><Relationship Id="rId3" Type="http://schemas.openxmlformats.org/officeDocument/2006/relationships/image" Target="../media/image31.jpeg"/><Relationship Id="rId4" Type="http://schemas.openxmlformats.org/officeDocument/2006/relationships/image" Target="../media/image32.jpeg"/><Relationship Id="rId5" Type="http://schemas.openxmlformats.org/officeDocument/2006/relationships/image" Target="../media/image33.png"/><Relationship Id="rId6" Type="http://schemas.openxmlformats.org/officeDocument/2006/relationships/image" Target="../media/image34.jpeg"/><Relationship Id="rId7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jpe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png"/><Relationship Id="rId15" Type="http://schemas.openxmlformats.org/officeDocument/2006/relationships/image" Target="../media/image49.png"/><Relationship Id="rId16" Type="http://schemas.openxmlformats.org/officeDocument/2006/relationships/image" Target="../media/image50.png"/><Relationship Id="rId17" Type="http://schemas.openxmlformats.org/officeDocument/2006/relationships/image" Target="../media/image51.png"/><Relationship Id="rId18" Type="http://schemas.openxmlformats.org/officeDocument/2006/relationships/image" Target="../media/image52.png"/><Relationship Id="rId19" Type="http://schemas.openxmlformats.org/officeDocument/2006/relationships/slideLayout" Target="../slideLayouts/slideLayout1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gif"/><Relationship Id="rId4" Type="http://schemas.openxmlformats.org/officeDocument/2006/relationships/image" Target="../media/image56.gif"/><Relationship Id="rId5" Type="http://schemas.openxmlformats.org/officeDocument/2006/relationships/image" Target="../media/image57.gif"/><Relationship Id="rId6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504000" y="301320"/>
            <a:ext cx="9068760" cy="6284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HUBzero Platform Features</a:t>
            </a:r>
            <a:r>
              <a:rPr lang="en-US" sz="4400">
                <a:latin typeface="Arial"/>
              </a:rPr>
              <a:t>
</a:t>
            </a:r>
            <a:r>
              <a:rPr lang="en-US" sz="4400">
                <a:latin typeface="Arial"/>
              </a:rPr>
              <a:t>
</a:t>
            </a:r>
            <a:r>
              <a:rPr lang="en-US" sz="4400">
                <a:latin typeface="Arial"/>
              </a:rPr>
              <a:t>TRADES Proposal Demo</a:t>
            </a:r>
            <a:r>
              <a:rPr lang="en-US" sz="4400">
                <a:latin typeface="Arial"/>
              </a:rPr>
              <a:t>
</a:t>
            </a:r>
            <a:r>
              <a:rPr lang="en-US" sz="4400">
                <a:latin typeface="Arial"/>
              </a:rPr>
              <a:t>Oct. 12, 2016</a:t>
            </a:r>
            <a:r>
              <a:rPr lang="en-US" sz="4400">
                <a:latin typeface="Arial"/>
              </a:rPr>
              <a:t>
</a:t>
            </a:r>
            <a:r>
              <a:rPr lang="en-US" sz="4400">
                <a:latin typeface="Arial"/>
              </a:rPr>
              <a:t>
</a:t>
            </a:r>
            <a:r>
              <a:rPr lang="en-US" sz="4400">
                <a:latin typeface="Arial"/>
              </a:rPr>
              <a:t>Derrick Kearney</a:t>
            </a:r>
            <a:r>
              <a:rPr lang="en-US" sz="4400">
                <a:latin typeface="Arial"/>
              </a:rPr>
              <a:t>
</a:t>
            </a:r>
            <a:r>
              <a:rPr lang="en-US" sz="4400">
                <a:latin typeface="Arial"/>
              </a:rPr>
              <a:t>hubzero.org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extShape 1"/>
          <p:cNvSpPr txBox="1"/>
          <p:nvPr/>
        </p:nvSpPr>
        <p:spPr>
          <a:xfrm>
            <a:off x="504360" y="285480"/>
            <a:ext cx="907164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Collaboration / Groups</a:t>
            </a:r>
            <a:endParaRPr/>
          </a:p>
        </p:txBody>
      </p:sp>
    </p:spTree>
  </p:cSld>
  <p:timing>
    <p:tnLst>
      <p:par>
        <p:cTn id="36" dur="indefinite" restart="never" nodeType="tmRoot">
          <p:childTnLst>
            <p:seq>
              <p:cTn id="3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09360" y="1579680"/>
            <a:ext cx="3137040" cy="4267080"/>
          </a:xfrm>
          <a:prstGeom prst="rect">
            <a:avLst/>
          </a:prstGeom>
          <a:ln>
            <a:noFill/>
          </a:ln>
        </p:spPr>
      </p:pic>
      <p:sp>
        <p:nvSpPr>
          <p:cNvPr id="322" name="CustomShape 1"/>
          <p:cNvSpPr/>
          <p:nvPr/>
        </p:nvSpPr>
        <p:spPr>
          <a:xfrm>
            <a:off x="3852720" y="1550880"/>
            <a:ext cx="838080" cy="358164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23" name="Line 2"/>
          <p:cNvSpPr/>
          <p:nvPr/>
        </p:nvSpPr>
        <p:spPr>
          <a:xfrm>
            <a:off x="6519600" y="1467000"/>
            <a:ext cx="1440" cy="4609800"/>
          </a:xfrm>
          <a:prstGeom prst="line">
            <a:avLst/>
          </a:prstGeom>
          <a:ln w="9360">
            <a:solidFill>
              <a:srgbClr val="c0c0c0"/>
            </a:solidFill>
            <a:custDash>
              <a:ds d="104000" sp="78000"/>
            </a:custDash>
            <a:miter/>
          </a:ln>
        </p:spPr>
      </p:sp>
      <p:sp>
        <p:nvSpPr>
          <p:cNvPr id="324" name="CustomShape 3"/>
          <p:cNvSpPr/>
          <p:nvPr/>
        </p:nvSpPr>
        <p:spPr>
          <a:xfrm>
            <a:off x="7596000" y="237168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Registered</a:t>
            </a:r>
            <a:endParaRPr/>
          </a:p>
        </p:txBody>
      </p:sp>
      <p:cxnSp>
        <p:nvCxnSpPr>
          <p:cNvPr id="325" name="Line 4"/>
          <p:cNvCxnSpPr/>
          <p:nvPr/>
        </p:nvCxnSpPr>
        <p:spPr>
          <a:xfrm>
            <a:off x="4681440" y="2077920"/>
            <a:ext cx="3543840" cy="29448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326" name="CustomShape 5"/>
          <p:cNvSpPr/>
          <p:nvPr/>
        </p:nvSpPr>
        <p:spPr>
          <a:xfrm>
            <a:off x="4052520" y="2943360"/>
            <a:ext cx="1257480" cy="27648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Created</a:t>
            </a:r>
            <a:endParaRPr/>
          </a:p>
        </p:txBody>
      </p:sp>
      <p:cxnSp>
        <p:nvCxnSpPr>
          <p:cNvPr id="327" name="Line 6"/>
          <p:cNvCxnSpPr/>
          <p:nvPr/>
        </p:nvCxnSpPr>
        <p:spPr>
          <a:xfrm flipH="1">
            <a:off x="4678920" y="2649600"/>
            <a:ext cx="3547080" cy="29448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328" name="CustomShape 7"/>
          <p:cNvSpPr/>
          <p:nvPr/>
        </p:nvSpPr>
        <p:spPr>
          <a:xfrm>
            <a:off x="7596000" y="351468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Uploaded</a:t>
            </a:r>
            <a:endParaRPr/>
          </a:p>
        </p:txBody>
      </p:sp>
      <p:cxnSp>
        <p:nvCxnSpPr>
          <p:cNvPr id="329" name="Line 8"/>
          <p:cNvCxnSpPr/>
          <p:nvPr/>
        </p:nvCxnSpPr>
        <p:spPr>
          <a:xfrm>
            <a:off x="4681440" y="3219480"/>
            <a:ext cx="3543840" cy="2955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330" name="CustomShape 9"/>
          <p:cNvSpPr/>
          <p:nvPr/>
        </p:nvSpPr>
        <p:spPr>
          <a:xfrm>
            <a:off x="4052520" y="4086360"/>
            <a:ext cx="1257480" cy="276480"/>
          </a:xfrm>
          <a:prstGeom prst="rect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Installed</a:t>
            </a:r>
            <a:endParaRPr/>
          </a:p>
        </p:txBody>
      </p:sp>
      <p:cxnSp>
        <p:nvCxnSpPr>
          <p:cNvPr id="331" name="Line 10"/>
          <p:cNvCxnSpPr/>
          <p:nvPr/>
        </p:nvCxnSpPr>
        <p:spPr>
          <a:xfrm flipH="1">
            <a:off x="4678920" y="3790440"/>
            <a:ext cx="3547080" cy="29772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332" name="CustomShape 11"/>
          <p:cNvSpPr/>
          <p:nvPr/>
        </p:nvSpPr>
        <p:spPr>
          <a:xfrm>
            <a:off x="7596000" y="408636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Updated</a:t>
            </a:r>
            <a:endParaRPr/>
          </a:p>
        </p:txBody>
      </p:sp>
      <p:cxnSp>
        <p:nvCxnSpPr>
          <p:cNvPr id="333" name="Line 12"/>
          <p:cNvCxnSpPr/>
          <p:nvPr/>
        </p:nvCxnSpPr>
        <p:spPr>
          <a:xfrm>
            <a:off x="5310000" y="4223880"/>
            <a:ext cx="2286720" cy="2520"/>
          </a:xfrm>
          <a:prstGeom prst="straightConnector1">
            <a:avLst/>
          </a:prstGeom>
          <a:ln w="936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</p:cxnSp>
      <p:sp>
        <p:nvSpPr>
          <p:cNvPr id="334" name="CustomShape 13"/>
          <p:cNvSpPr/>
          <p:nvPr/>
        </p:nvSpPr>
        <p:spPr>
          <a:xfrm>
            <a:off x="5881320" y="5229360"/>
            <a:ext cx="125748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Published</a:t>
            </a:r>
            <a:endParaRPr/>
          </a:p>
        </p:txBody>
      </p:sp>
      <p:cxnSp>
        <p:nvCxnSpPr>
          <p:cNvPr id="335" name="Line 14"/>
          <p:cNvCxnSpPr/>
          <p:nvPr/>
        </p:nvCxnSpPr>
        <p:spPr>
          <a:xfrm>
            <a:off x="4681440" y="4362480"/>
            <a:ext cx="3543840" cy="2955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cxnSp>
        <p:nvCxnSpPr>
          <p:cNvPr id="336" name="Line 15"/>
          <p:cNvCxnSpPr/>
          <p:nvPr/>
        </p:nvCxnSpPr>
        <p:spPr>
          <a:xfrm flipV="1">
            <a:off x="7138800" y="4222440"/>
            <a:ext cx="1715040" cy="11469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337" name="CustomShape 16"/>
          <p:cNvSpPr/>
          <p:nvPr/>
        </p:nvSpPr>
        <p:spPr>
          <a:xfrm>
            <a:off x="7596000" y="580068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Retired</a:t>
            </a:r>
            <a:endParaRPr/>
          </a:p>
        </p:txBody>
      </p:sp>
      <p:cxnSp>
        <p:nvCxnSpPr>
          <p:cNvPr id="338" name="Line 17"/>
          <p:cNvCxnSpPr/>
          <p:nvPr/>
        </p:nvCxnSpPr>
        <p:spPr>
          <a:xfrm>
            <a:off x="6510240" y="5504040"/>
            <a:ext cx="1715040" cy="2973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339" name="CustomShape 18"/>
          <p:cNvSpPr/>
          <p:nvPr/>
        </p:nvSpPr>
        <p:spPr>
          <a:xfrm flipV="1">
            <a:off x="4576680" y="1845720"/>
            <a:ext cx="228600" cy="227160"/>
          </a:xfrm>
          <a:prstGeom prst="triangle">
            <a:avLst>
              <a:gd name="adj" fmla="val 10800"/>
            </a:avLst>
          </a:prstGeom>
          <a:noFill/>
          <a:ln w="9360">
            <a:solidFill>
              <a:srgbClr val="000000"/>
            </a:solidFill>
            <a:miter/>
          </a:ln>
        </p:spPr>
      </p:sp>
      <p:sp>
        <p:nvSpPr>
          <p:cNvPr id="340" name="CustomShape 19"/>
          <p:cNvSpPr/>
          <p:nvPr/>
        </p:nvSpPr>
        <p:spPr>
          <a:xfrm>
            <a:off x="3671640" y="1581120"/>
            <a:ext cx="2019240" cy="343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Contribution form</a:t>
            </a:r>
            <a:endParaRPr/>
          </a:p>
        </p:txBody>
      </p:sp>
      <p:sp>
        <p:nvSpPr>
          <p:cNvPr id="341" name="CustomShape 20"/>
          <p:cNvSpPr/>
          <p:nvPr/>
        </p:nvSpPr>
        <p:spPr>
          <a:xfrm>
            <a:off x="7596000" y="465768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Approved</a:t>
            </a:r>
            <a:endParaRPr/>
          </a:p>
        </p:txBody>
      </p:sp>
      <p:cxnSp>
        <p:nvCxnSpPr>
          <p:cNvPr id="342" name="Line 21"/>
          <p:cNvCxnSpPr/>
          <p:nvPr/>
        </p:nvCxnSpPr>
        <p:spPr>
          <a:xfrm flipH="1">
            <a:off x="6507720" y="4932000"/>
            <a:ext cx="1718280" cy="2991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343" name="CustomShape 22"/>
          <p:cNvSpPr/>
          <p:nvPr/>
        </p:nvSpPr>
        <p:spPr>
          <a:xfrm>
            <a:off x="5538600" y="1428840"/>
            <a:ext cx="914400" cy="342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/>
          <a:p>
            <a:pPr algn="r">
              <a:buSzPct val="45000"/>
              <a:buFont typeface="StarSymbol"/>
              <a:buChar char=""/>
            </a:pPr>
            <a:r>
              <a:rPr b="1" lang="en-US" sz="1200">
                <a:latin typeface="Arial"/>
              </a:rPr>
              <a:t>User</a:t>
            </a:r>
            <a:endParaRPr/>
          </a:p>
        </p:txBody>
      </p:sp>
      <p:sp>
        <p:nvSpPr>
          <p:cNvPr id="344" name="CustomShape 23"/>
          <p:cNvSpPr/>
          <p:nvPr/>
        </p:nvSpPr>
        <p:spPr>
          <a:xfrm>
            <a:off x="6567120" y="1428840"/>
            <a:ext cx="1447920" cy="342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/>
          <a:p>
            <a:pPr>
              <a:buSzPct val="45000"/>
              <a:buFont typeface="StarSymbol"/>
              <a:buChar char=""/>
            </a:pPr>
            <a:r>
              <a:rPr b="1" lang="en-US" sz="1200">
                <a:latin typeface="Arial"/>
              </a:rPr>
              <a:t>Hub managers</a:t>
            </a:r>
            <a:endParaRPr/>
          </a:p>
        </p:txBody>
      </p:sp>
      <p:sp>
        <p:nvSpPr>
          <p:cNvPr id="345" name="CustomShape 24"/>
          <p:cNvSpPr/>
          <p:nvPr/>
        </p:nvSpPr>
        <p:spPr>
          <a:xfrm>
            <a:off x="5652720" y="1143000"/>
            <a:ext cx="1943280" cy="343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i="1" lang="en-US" sz="1200">
                <a:latin typeface="Arial"/>
              </a:rPr>
              <a:t>waiting for…</a:t>
            </a:r>
            <a:endParaRPr/>
          </a:p>
        </p:txBody>
      </p:sp>
      <p:cxnSp>
        <p:nvCxnSpPr>
          <p:cNvPr id="346" name="Line 25"/>
          <p:cNvCxnSpPr>
            <a:stCxn id="341" idx="3"/>
          </p:cNvCxnSpPr>
          <p:nvPr/>
        </p:nvCxnSpPr>
        <p:spPr>
          <a:xfrm>
            <a:off x="8853120" y="4795920"/>
            <a:ext cx="228960" cy="5040"/>
          </a:xfrm>
          <a:prstGeom prst="straightConnector1">
            <a:avLst/>
          </a:prstGeom>
          <a:ln w="9360">
            <a:solidFill>
              <a:srgbClr val="000000"/>
            </a:solidFill>
            <a:miter/>
          </a:ln>
        </p:spPr>
      </p:cxnSp>
      <p:pic>
        <p:nvPicPr>
          <p:cNvPr id="34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242880" y="1284120"/>
            <a:ext cx="2895840" cy="2562480"/>
          </a:xfrm>
          <a:prstGeom prst="rect">
            <a:avLst/>
          </a:prstGeom>
          <a:ln>
            <a:noFill/>
          </a:ln>
        </p:spPr>
      </p:pic>
      <p:sp>
        <p:nvSpPr>
          <p:cNvPr id="348" name="CustomShape 26"/>
          <p:cNvSpPr/>
          <p:nvPr/>
        </p:nvSpPr>
        <p:spPr>
          <a:xfrm rot="19800000">
            <a:off x="4003560" y="5248080"/>
            <a:ext cx="191880" cy="384120"/>
          </a:xfrm>
          <a:prstGeom prst="upArrow">
            <a:avLst>
              <a:gd name="adj1" fmla="val 14738"/>
              <a:gd name="adj2" fmla="val 81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349" name="TextShape 27"/>
          <p:cNvSpPr txBox="1"/>
          <p:nvPr/>
        </p:nvSpPr>
        <p:spPr>
          <a:xfrm>
            <a:off x="504720" y="285840"/>
            <a:ext cx="907164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Installing &amp; Testing Applications</a:t>
            </a:r>
            <a:endParaRPr/>
          </a:p>
        </p:txBody>
      </p:sp>
    </p:spTree>
  </p:cSld>
  <p:timing>
    <p:tnLst>
      <p:par>
        <p:cTn id="38" dur="indefinite" restart="never" nodeType="tmRoot">
          <p:childTnLst>
            <p:seq>
              <p:cTn id="39" dur="indefinite" nodeType="mainSeq">
                <p:childTnLst>
                  <p:par>
                    <p:cTn id="40" dur="indefinite" nodeType="clickEffect" fill="hold">
                      <p:stCondLst>
                        <p:cond delay="indefinite"/>
                      </p:stCondLst>
                      <p:childTnLst>
                        <p:par>
                          <p:cTn id="41" dur="indefinite" nodeType="click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42" dur="indefinite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dur="indefinite" nodeType="withEffect" fill="hold" presetClass="path" presetID="0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  <p:par>
                          <p:cTn id="45" dur="indefinite" nodeType="clickEffect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dur="indefinite" nodeType="afterEffect" fill="hold" presetClass="entr" presetID="42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9" dur="5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" dur="5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56880" y="1589040"/>
            <a:ext cx="2733840" cy="2057400"/>
          </a:xfrm>
          <a:prstGeom prst="rect">
            <a:avLst/>
          </a:prstGeom>
          <a:ln>
            <a:noFill/>
          </a:ln>
        </p:spPr>
      </p:pic>
      <p:sp>
        <p:nvSpPr>
          <p:cNvPr id="351" name="Line 1"/>
          <p:cNvSpPr/>
          <p:nvPr/>
        </p:nvSpPr>
        <p:spPr>
          <a:xfrm>
            <a:off x="6519600" y="1467000"/>
            <a:ext cx="1440" cy="4609800"/>
          </a:xfrm>
          <a:prstGeom prst="line">
            <a:avLst/>
          </a:prstGeom>
          <a:ln w="9360">
            <a:solidFill>
              <a:srgbClr val="c0c0c0"/>
            </a:solidFill>
            <a:custDash>
              <a:ds d="104000" sp="78000"/>
            </a:custDash>
            <a:miter/>
          </a:ln>
        </p:spPr>
      </p:sp>
      <p:sp>
        <p:nvSpPr>
          <p:cNvPr id="352" name="CustomShape 2"/>
          <p:cNvSpPr/>
          <p:nvPr/>
        </p:nvSpPr>
        <p:spPr>
          <a:xfrm>
            <a:off x="7596000" y="237168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Registered</a:t>
            </a:r>
            <a:endParaRPr/>
          </a:p>
        </p:txBody>
      </p:sp>
      <p:cxnSp>
        <p:nvCxnSpPr>
          <p:cNvPr id="353" name="Line 3"/>
          <p:cNvCxnSpPr/>
          <p:nvPr/>
        </p:nvCxnSpPr>
        <p:spPr>
          <a:xfrm>
            <a:off x="4681440" y="2077920"/>
            <a:ext cx="3543840" cy="29448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354" name="CustomShape 4"/>
          <p:cNvSpPr/>
          <p:nvPr/>
        </p:nvSpPr>
        <p:spPr>
          <a:xfrm>
            <a:off x="4052520" y="2943360"/>
            <a:ext cx="1257480" cy="27648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Created</a:t>
            </a:r>
            <a:endParaRPr/>
          </a:p>
        </p:txBody>
      </p:sp>
      <p:cxnSp>
        <p:nvCxnSpPr>
          <p:cNvPr id="355" name="Line 5"/>
          <p:cNvCxnSpPr/>
          <p:nvPr/>
        </p:nvCxnSpPr>
        <p:spPr>
          <a:xfrm flipH="1">
            <a:off x="4678920" y="2649600"/>
            <a:ext cx="3547080" cy="29448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356" name="CustomShape 6"/>
          <p:cNvSpPr/>
          <p:nvPr/>
        </p:nvSpPr>
        <p:spPr>
          <a:xfrm>
            <a:off x="7596000" y="351468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Uploaded</a:t>
            </a:r>
            <a:endParaRPr/>
          </a:p>
        </p:txBody>
      </p:sp>
      <p:cxnSp>
        <p:nvCxnSpPr>
          <p:cNvPr id="357" name="Line 7"/>
          <p:cNvCxnSpPr/>
          <p:nvPr/>
        </p:nvCxnSpPr>
        <p:spPr>
          <a:xfrm>
            <a:off x="4681440" y="3219480"/>
            <a:ext cx="3543840" cy="2955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358" name="CustomShape 8"/>
          <p:cNvSpPr/>
          <p:nvPr/>
        </p:nvSpPr>
        <p:spPr>
          <a:xfrm>
            <a:off x="4052520" y="4086360"/>
            <a:ext cx="125748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Installed</a:t>
            </a:r>
            <a:endParaRPr/>
          </a:p>
        </p:txBody>
      </p:sp>
      <p:cxnSp>
        <p:nvCxnSpPr>
          <p:cNvPr id="359" name="Line 9"/>
          <p:cNvCxnSpPr/>
          <p:nvPr/>
        </p:nvCxnSpPr>
        <p:spPr>
          <a:xfrm flipH="1">
            <a:off x="4678920" y="3790440"/>
            <a:ext cx="3547080" cy="29772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360" name="CustomShape 10"/>
          <p:cNvSpPr/>
          <p:nvPr/>
        </p:nvSpPr>
        <p:spPr>
          <a:xfrm>
            <a:off x="7596000" y="408636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Updated</a:t>
            </a:r>
            <a:endParaRPr/>
          </a:p>
        </p:txBody>
      </p:sp>
      <p:cxnSp>
        <p:nvCxnSpPr>
          <p:cNvPr id="361" name="Line 11"/>
          <p:cNvCxnSpPr/>
          <p:nvPr/>
        </p:nvCxnSpPr>
        <p:spPr>
          <a:xfrm>
            <a:off x="5310000" y="4223880"/>
            <a:ext cx="2286720" cy="2520"/>
          </a:xfrm>
          <a:prstGeom prst="straightConnector1">
            <a:avLst/>
          </a:prstGeom>
          <a:ln w="936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</p:cxnSp>
      <p:sp>
        <p:nvSpPr>
          <p:cNvPr id="362" name="CustomShape 12"/>
          <p:cNvSpPr/>
          <p:nvPr/>
        </p:nvSpPr>
        <p:spPr>
          <a:xfrm>
            <a:off x="5881320" y="5229360"/>
            <a:ext cx="1257480" cy="276480"/>
          </a:xfrm>
          <a:prstGeom prst="rect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b="1" lang="en-US" sz="1200">
                <a:latin typeface="Arial"/>
              </a:rPr>
              <a:t>Published</a:t>
            </a:r>
            <a:endParaRPr/>
          </a:p>
        </p:txBody>
      </p:sp>
      <p:cxnSp>
        <p:nvCxnSpPr>
          <p:cNvPr id="363" name="Line 13"/>
          <p:cNvCxnSpPr/>
          <p:nvPr/>
        </p:nvCxnSpPr>
        <p:spPr>
          <a:xfrm>
            <a:off x="4681440" y="4362480"/>
            <a:ext cx="3543840" cy="2955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cxnSp>
        <p:nvCxnSpPr>
          <p:cNvPr id="364" name="Line 14"/>
          <p:cNvCxnSpPr/>
          <p:nvPr/>
        </p:nvCxnSpPr>
        <p:spPr>
          <a:xfrm flipV="1">
            <a:off x="7138800" y="4222440"/>
            <a:ext cx="1715040" cy="11469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365" name="CustomShape 15"/>
          <p:cNvSpPr/>
          <p:nvPr/>
        </p:nvSpPr>
        <p:spPr>
          <a:xfrm>
            <a:off x="7596000" y="580068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Retired</a:t>
            </a:r>
            <a:endParaRPr/>
          </a:p>
        </p:txBody>
      </p:sp>
      <p:cxnSp>
        <p:nvCxnSpPr>
          <p:cNvPr id="366" name="Line 16"/>
          <p:cNvCxnSpPr/>
          <p:nvPr/>
        </p:nvCxnSpPr>
        <p:spPr>
          <a:xfrm>
            <a:off x="6510240" y="5504040"/>
            <a:ext cx="1715040" cy="2973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367" name="CustomShape 17"/>
          <p:cNvSpPr/>
          <p:nvPr/>
        </p:nvSpPr>
        <p:spPr>
          <a:xfrm flipV="1">
            <a:off x="4576680" y="1845720"/>
            <a:ext cx="228600" cy="227160"/>
          </a:xfrm>
          <a:prstGeom prst="triangle">
            <a:avLst>
              <a:gd name="adj" fmla="val 10800"/>
            </a:avLst>
          </a:prstGeom>
          <a:noFill/>
          <a:ln w="9360">
            <a:solidFill>
              <a:srgbClr val="000000"/>
            </a:solidFill>
            <a:miter/>
          </a:ln>
        </p:spPr>
      </p:sp>
      <p:sp>
        <p:nvSpPr>
          <p:cNvPr id="368" name="CustomShape 18"/>
          <p:cNvSpPr/>
          <p:nvPr/>
        </p:nvSpPr>
        <p:spPr>
          <a:xfrm>
            <a:off x="3671640" y="1581120"/>
            <a:ext cx="2019240" cy="343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Contribution form</a:t>
            </a:r>
            <a:endParaRPr/>
          </a:p>
        </p:txBody>
      </p:sp>
      <p:sp>
        <p:nvSpPr>
          <p:cNvPr id="369" name="CustomShape 19"/>
          <p:cNvSpPr/>
          <p:nvPr/>
        </p:nvSpPr>
        <p:spPr>
          <a:xfrm>
            <a:off x="7596000" y="4657680"/>
            <a:ext cx="1257120" cy="2764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lang="en-US" sz="1200">
                <a:latin typeface="Arial"/>
              </a:rPr>
              <a:t>Approved</a:t>
            </a:r>
            <a:endParaRPr/>
          </a:p>
        </p:txBody>
      </p:sp>
      <p:cxnSp>
        <p:nvCxnSpPr>
          <p:cNvPr id="370" name="Line 20"/>
          <p:cNvCxnSpPr/>
          <p:nvPr/>
        </p:nvCxnSpPr>
        <p:spPr>
          <a:xfrm flipH="1">
            <a:off x="6507720" y="4932000"/>
            <a:ext cx="1718280" cy="299160"/>
          </a:xfrm>
          <a:prstGeom prst="bentConnector3">
            <a:avLst/>
          </a:prstGeom>
          <a:ln w="9360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371" name="CustomShape 21"/>
          <p:cNvSpPr/>
          <p:nvPr/>
        </p:nvSpPr>
        <p:spPr>
          <a:xfrm>
            <a:off x="5538600" y="1428840"/>
            <a:ext cx="914400" cy="342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/>
          <a:p>
            <a:pPr algn="r">
              <a:buSzPct val="45000"/>
              <a:buFont typeface="StarSymbol"/>
              <a:buChar char=""/>
            </a:pPr>
            <a:r>
              <a:rPr b="1" lang="en-US" sz="1200">
                <a:latin typeface="Arial"/>
              </a:rPr>
              <a:t>User</a:t>
            </a:r>
            <a:endParaRPr/>
          </a:p>
        </p:txBody>
      </p:sp>
      <p:sp>
        <p:nvSpPr>
          <p:cNvPr id="372" name="CustomShape 22"/>
          <p:cNvSpPr/>
          <p:nvPr/>
        </p:nvSpPr>
        <p:spPr>
          <a:xfrm>
            <a:off x="6567120" y="1428840"/>
            <a:ext cx="1447920" cy="342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/>
          <a:p>
            <a:pPr>
              <a:buSzPct val="45000"/>
              <a:buFont typeface="StarSymbol"/>
              <a:buChar char=""/>
            </a:pPr>
            <a:r>
              <a:rPr b="1" lang="en-US" sz="1200">
                <a:latin typeface="Arial"/>
              </a:rPr>
              <a:t>Hub managers</a:t>
            </a:r>
            <a:endParaRPr/>
          </a:p>
        </p:txBody>
      </p:sp>
      <p:sp>
        <p:nvSpPr>
          <p:cNvPr id="373" name="CustomShape 23"/>
          <p:cNvSpPr/>
          <p:nvPr/>
        </p:nvSpPr>
        <p:spPr>
          <a:xfrm>
            <a:off x="5652720" y="1143000"/>
            <a:ext cx="1943280" cy="343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6800" bIns="46800"/>
          <a:p>
            <a:pPr algn="ctr">
              <a:buSzPct val="45000"/>
              <a:buFont typeface="StarSymbol"/>
              <a:buChar char=""/>
            </a:pPr>
            <a:r>
              <a:rPr i="1" lang="en-US" sz="1200">
                <a:latin typeface="Arial"/>
              </a:rPr>
              <a:t>waiting for…</a:t>
            </a:r>
            <a:endParaRPr/>
          </a:p>
        </p:txBody>
      </p:sp>
      <p:cxnSp>
        <p:nvCxnSpPr>
          <p:cNvPr id="374" name="Line 24"/>
          <p:cNvCxnSpPr>
            <a:stCxn id="369" idx="3"/>
          </p:cNvCxnSpPr>
          <p:nvPr/>
        </p:nvCxnSpPr>
        <p:spPr>
          <a:xfrm>
            <a:off x="8853120" y="4795920"/>
            <a:ext cx="228960" cy="5040"/>
          </a:xfrm>
          <a:prstGeom prst="straightConnector1">
            <a:avLst/>
          </a:prstGeom>
          <a:ln w="9360">
            <a:solidFill>
              <a:srgbClr val="000000"/>
            </a:solidFill>
            <a:miter/>
          </a:ln>
        </p:spPr>
      </p:cxnSp>
      <p:sp>
        <p:nvSpPr>
          <p:cNvPr id="375" name="CustomShape 25"/>
          <p:cNvSpPr/>
          <p:nvPr/>
        </p:nvSpPr>
        <p:spPr>
          <a:xfrm>
            <a:off x="2700000" y="1865160"/>
            <a:ext cx="762120" cy="45720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</p:sp>
      <p:sp>
        <p:nvSpPr>
          <p:cNvPr id="376" name="CustomShape 26"/>
          <p:cNvSpPr/>
          <p:nvPr/>
        </p:nvSpPr>
        <p:spPr>
          <a:xfrm>
            <a:off x="1347480" y="2597040"/>
            <a:ext cx="380880" cy="325440"/>
          </a:xfrm>
          <a:prstGeom prst="rightArrow">
            <a:avLst>
              <a:gd name="adj1" fmla="val 10093"/>
              <a:gd name="adj2" fmla="val 4516"/>
            </a:avLst>
          </a:prstGeom>
          <a:solidFill>
            <a:srgbClr val="ff0000"/>
          </a:solidFill>
          <a:ln>
            <a:noFill/>
          </a:ln>
        </p:spPr>
      </p:sp>
      <p:sp>
        <p:nvSpPr>
          <p:cNvPr id="377" name="TextShape 27"/>
          <p:cNvSpPr txBox="1"/>
          <p:nvPr/>
        </p:nvSpPr>
        <p:spPr>
          <a:xfrm>
            <a:off x="505080" y="286200"/>
            <a:ext cx="907164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CNTbands is Published</a:t>
            </a:r>
            <a:endParaRPr/>
          </a:p>
        </p:txBody>
      </p:sp>
    </p:spTree>
  </p:cSld>
  <p:timing>
    <p:tnLst>
      <p:par>
        <p:cTn id="51" dur="indefinite" restart="never" nodeType="tmRoot">
          <p:childTnLst>
            <p:seq>
              <p:cTn id="52" nodeType="mainSeq">
                <p:childTnLst>
                  <p:par>
                    <p:cTn id="53" fill="freeze">
                      <p:stCondLst>
                        <p:cond delay="0"/>
                      </p:stCondLst>
                      <p:childTnLst>
                        <p:par>
                          <p:cTn id="54" fill="freeze">
                            <p:stCondLst>
                              <p:cond delay="0"/>
                            </p:stCondLst>
                            <p:childTnLst>
                              <p:par>
                                <p:cTn id="55" dur="indefinite" nodeType="afterEffect" fill="hold" presetClass="entr" presetID="22" presetSubtype="1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57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freeze">
                            <p:stCondLst>
                              <p:cond delay="800"/>
                            </p:stCondLst>
                            <p:childTnLst>
                              <p:par>
                                <p:cTn id="59" dur="indefinite" nodeType="after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1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2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dur="indefinite" nodeType="withEffect" fill="hold" presetClass="path" presetID="0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  <p:par>
                          <p:cTn id="64" fill="freeze">
                            <p:stCondLst>
                              <p:cond delay="1300"/>
                            </p:stCondLst>
                            <p:childTnLst>
                              <p:par>
                                <p:cTn id="65" dur="indefinite" nodeType="afterEffect" fill="hold" presetClass="entr" presetID="1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TextShape 1"/>
          <p:cNvSpPr txBox="1"/>
          <p:nvPr/>
        </p:nvSpPr>
        <p:spPr>
          <a:xfrm>
            <a:off x="504360" y="285480"/>
            <a:ext cx="907164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Knowing your impact</a:t>
            </a:r>
            <a:endParaRPr/>
          </a:p>
        </p:txBody>
      </p:sp>
      <p:pic>
        <p:nvPicPr>
          <p:cNvPr id="37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39480" y="1100160"/>
            <a:ext cx="7579800" cy="6160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TextShape 1"/>
          <p:cNvSpPr txBox="1"/>
          <p:nvPr/>
        </p:nvSpPr>
        <p:spPr>
          <a:xfrm>
            <a:off x="504360" y="285480"/>
            <a:ext cx="907164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Communicate with users</a:t>
            </a:r>
            <a:endParaRPr/>
          </a:p>
        </p:txBody>
      </p:sp>
      <p:pic>
        <p:nvPicPr>
          <p:cNvPr id="38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39480" y="1100160"/>
            <a:ext cx="7579800" cy="6160680"/>
          </a:xfrm>
          <a:prstGeom prst="rect">
            <a:avLst/>
          </a:prstGeom>
          <a:ln>
            <a:noFill/>
          </a:ln>
        </p:spPr>
      </p:pic>
      <p:sp>
        <p:nvSpPr>
          <p:cNvPr id="382" name="CustomShape 2"/>
          <p:cNvSpPr/>
          <p:nvPr/>
        </p:nvSpPr>
        <p:spPr>
          <a:xfrm>
            <a:off x="1239480" y="976320"/>
            <a:ext cx="7630200" cy="628452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83" name="CustomShape 3"/>
          <p:cNvSpPr/>
          <p:nvPr/>
        </p:nvSpPr>
        <p:spPr>
          <a:xfrm>
            <a:off x="1463040" y="2011680"/>
            <a:ext cx="5303520" cy="402336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8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194560" y="2105280"/>
            <a:ext cx="3657600" cy="374688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  <p:sp>
        <p:nvSpPr>
          <p:cNvPr id="385" name="CustomShape 4"/>
          <p:cNvSpPr/>
          <p:nvPr/>
        </p:nvSpPr>
        <p:spPr>
          <a:xfrm>
            <a:off x="6858000" y="2377440"/>
            <a:ext cx="1554480" cy="29260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sp>
      <p:sp>
        <p:nvSpPr>
          <p:cNvPr id="386" name="Line 5"/>
          <p:cNvSpPr/>
          <p:nvPr/>
        </p:nvSpPr>
        <p:spPr>
          <a:xfrm flipH="1" flipV="1">
            <a:off x="5852160" y="2105280"/>
            <a:ext cx="1005840" cy="27216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387" name="Line 6"/>
          <p:cNvSpPr/>
          <p:nvPr/>
        </p:nvSpPr>
        <p:spPr>
          <a:xfrm flipH="1">
            <a:off x="5852160" y="5303520"/>
            <a:ext cx="1005840" cy="54864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388" name="Line 7"/>
          <p:cNvSpPr/>
          <p:nvPr/>
        </p:nvSpPr>
        <p:spPr>
          <a:xfrm>
            <a:off x="1410480" y="4846320"/>
            <a:ext cx="914400" cy="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extShape 1"/>
          <p:cNvSpPr txBox="1"/>
          <p:nvPr/>
        </p:nvSpPr>
        <p:spPr>
          <a:xfrm>
            <a:off x="504000" y="285120"/>
            <a:ext cx="907164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New feature added</a:t>
            </a:r>
            <a:endParaRPr/>
          </a:p>
        </p:txBody>
      </p:sp>
      <p:sp>
        <p:nvSpPr>
          <p:cNvPr id="390" name="TextShape 2"/>
          <p:cNvSpPr txBox="1"/>
          <p:nvPr/>
        </p:nvSpPr>
        <p:spPr>
          <a:xfrm>
            <a:off x="492840" y="5740560"/>
            <a:ext cx="5757120" cy="1716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2200">
                <a:latin typeface="Arial"/>
              </a:rPr>
              <a:t>CNTbands</a:t>
            </a:r>
            <a:endParaRPr/>
          </a:p>
          <a:p>
            <a:r>
              <a:rPr lang="en-US">
                <a:latin typeface="Arial"/>
              </a:rPr>
              <a:t>Science Domain: Nanoelectronics</a:t>
            </a:r>
            <a:endParaRPr/>
          </a:p>
          <a:p>
            <a:r>
              <a:rPr lang="en-US">
                <a:latin typeface="Arial"/>
              </a:rPr>
              <a:t>Scientists: Lundstrom et al. (Purdue) </a:t>
            </a:r>
            <a:endParaRPr/>
          </a:p>
          <a:p>
            <a:r>
              <a:rPr lang="en-US">
                <a:latin typeface="Arial"/>
              </a:rPr>
              <a:t>https://nanohub.org/resources/cntbands-ext</a:t>
            </a:r>
            <a:endParaRPr/>
          </a:p>
        </p:txBody>
      </p:sp>
      <p:pic>
        <p:nvPicPr>
          <p:cNvPr id="39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47680" y="1188720"/>
            <a:ext cx="2769840" cy="1920240"/>
          </a:xfrm>
          <a:prstGeom prst="rect">
            <a:avLst/>
          </a:prstGeom>
          <a:ln>
            <a:noFill/>
          </a:ln>
        </p:spPr>
      </p:pic>
      <p:pic>
        <p:nvPicPr>
          <p:cNvPr id="39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913480" y="1231200"/>
            <a:ext cx="4140000" cy="5986440"/>
          </a:xfrm>
          <a:prstGeom prst="rect">
            <a:avLst/>
          </a:prstGeom>
          <a:ln>
            <a:noFill/>
          </a:ln>
        </p:spPr>
      </p:pic>
      <p:pic>
        <p:nvPicPr>
          <p:cNvPr id="393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309800" y="1073160"/>
            <a:ext cx="2482200" cy="1455120"/>
          </a:xfrm>
          <a:prstGeom prst="rect">
            <a:avLst/>
          </a:prstGeom>
          <a:ln>
            <a:noFill/>
          </a:ln>
        </p:spPr>
      </p:pic>
      <p:pic>
        <p:nvPicPr>
          <p:cNvPr id="394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7309440" y="2625480"/>
            <a:ext cx="2482560" cy="1478520"/>
          </a:xfrm>
          <a:prstGeom prst="rect">
            <a:avLst/>
          </a:prstGeom>
          <a:ln>
            <a:noFill/>
          </a:ln>
        </p:spPr>
      </p:pic>
      <p:pic>
        <p:nvPicPr>
          <p:cNvPr id="395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309800" y="4208760"/>
            <a:ext cx="2482560" cy="1478520"/>
          </a:xfrm>
          <a:prstGeom prst="rect">
            <a:avLst/>
          </a:prstGeom>
          <a:ln>
            <a:noFill/>
          </a:ln>
        </p:spPr>
      </p:pic>
      <p:sp>
        <p:nvSpPr>
          <p:cNvPr id="396" name="Line 3"/>
          <p:cNvSpPr/>
          <p:nvPr/>
        </p:nvSpPr>
        <p:spPr>
          <a:xfrm>
            <a:off x="2913480" y="1645920"/>
            <a:ext cx="835560" cy="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397" name="CustomShape 4"/>
          <p:cNvSpPr/>
          <p:nvPr/>
        </p:nvSpPr>
        <p:spPr>
          <a:xfrm>
            <a:off x="3774240" y="141264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398" name="CustomShape 5"/>
          <p:cNvSpPr/>
          <p:nvPr/>
        </p:nvSpPr>
        <p:spPr>
          <a:xfrm>
            <a:off x="3140640" y="361512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399" name="CustomShape 6"/>
          <p:cNvSpPr/>
          <p:nvPr/>
        </p:nvSpPr>
        <p:spPr>
          <a:xfrm>
            <a:off x="6113880" y="658368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400" name="CustomShape 7"/>
          <p:cNvSpPr/>
          <p:nvPr/>
        </p:nvSpPr>
        <p:spPr>
          <a:xfrm>
            <a:off x="7309800" y="2621160"/>
            <a:ext cx="2482200" cy="148284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401" name="CustomShape 8"/>
          <p:cNvSpPr/>
          <p:nvPr/>
        </p:nvSpPr>
        <p:spPr>
          <a:xfrm>
            <a:off x="7309800" y="4205160"/>
            <a:ext cx="2482200" cy="155556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402" name="Line 9"/>
          <p:cNvSpPr/>
          <p:nvPr/>
        </p:nvSpPr>
        <p:spPr>
          <a:xfrm flipV="1">
            <a:off x="6583680" y="1828800"/>
            <a:ext cx="1920240" cy="476424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extShape 1"/>
          <p:cNvSpPr txBox="1"/>
          <p:nvPr/>
        </p:nvSpPr>
        <p:spPr>
          <a:xfrm>
            <a:off x="504360" y="285480"/>
            <a:ext cx="907164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2010 – New Grad Students</a:t>
            </a:r>
            <a:endParaRPr/>
          </a:p>
        </p:txBody>
      </p:sp>
      <p:pic>
        <p:nvPicPr>
          <p:cNvPr id="40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00" y="1188720"/>
            <a:ext cx="9966960" cy="6126480"/>
          </a:xfrm>
          <a:prstGeom prst="rect">
            <a:avLst/>
          </a:prstGeom>
          <a:ln>
            <a:noFill/>
          </a:ln>
        </p:spPr>
      </p:pic>
      <p:sp>
        <p:nvSpPr>
          <p:cNvPr id="405" name="CustomShape 2"/>
          <p:cNvSpPr/>
          <p:nvPr/>
        </p:nvSpPr>
        <p:spPr>
          <a:xfrm>
            <a:off x="182880" y="1554480"/>
            <a:ext cx="2011680" cy="1737360"/>
          </a:xfrm>
          <a:prstGeom prst="wedgeRectCallout">
            <a:avLst>
              <a:gd name="adj1" fmla="val 7184"/>
              <a:gd name="adj2" fmla="val 25233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40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4320" y="1645920"/>
            <a:ext cx="731520" cy="754200"/>
          </a:xfrm>
          <a:prstGeom prst="rect">
            <a:avLst/>
          </a:prstGeom>
          <a:ln>
            <a:noFill/>
          </a:ln>
        </p:spPr>
      </p:pic>
      <p:sp>
        <p:nvSpPr>
          <p:cNvPr id="407" name="CustomShape 3"/>
          <p:cNvSpPr/>
          <p:nvPr/>
        </p:nvSpPr>
        <p:spPr>
          <a:xfrm rot="19981800">
            <a:off x="1228680" y="16063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408" name="Line 4"/>
          <p:cNvSpPr/>
          <p:nvPr/>
        </p:nvSpPr>
        <p:spPr>
          <a:xfrm flipV="1">
            <a:off x="1222200" y="162000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09" name="Line 5"/>
          <p:cNvSpPr/>
          <p:nvPr/>
        </p:nvSpPr>
        <p:spPr>
          <a:xfrm flipV="1">
            <a:off x="1253520" y="1744200"/>
            <a:ext cx="184680" cy="93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10" name="Line 6"/>
          <p:cNvSpPr/>
          <p:nvPr/>
        </p:nvSpPr>
        <p:spPr>
          <a:xfrm flipV="1">
            <a:off x="1285200" y="1774800"/>
            <a:ext cx="245880" cy="1249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11" name="Line 7"/>
          <p:cNvSpPr/>
          <p:nvPr/>
        </p:nvSpPr>
        <p:spPr>
          <a:xfrm flipV="1">
            <a:off x="1316520" y="1805040"/>
            <a:ext cx="30744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12" name="Line 8"/>
          <p:cNvSpPr/>
          <p:nvPr/>
        </p:nvSpPr>
        <p:spPr>
          <a:xfrm flipV="1">
            <a:off x="1347480" y="18662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13" name="CustomShape 9"/>
          <p:cNvSpPr/>
          <p:nvPr/>
        </p:nvSpPr>
        <p:spPr>
          <a:xfrm rot="1347000">
            <a:off x="1532520" y="169128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414" name="Line 10"/>
          <p:cNvSpPr/>
          <p:nvPr/>
        </p:nvSpPr>
        <p:spPr>
          <a:xfrm>
            <a:off x="1693440" y="171000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15" name="Line 11"/>
          <p:cNvSpPr/>
          <p:nvPr/>
        </p:nvSpPr>
        <p:spPr>
          <a:xfrm>
            <a:off x="1667160" y="1773720"/>
            <a:ext cx="191160" cy="7884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16" name="Line 12"/>
          <p:cNvSpPr/>
          <p:nvPr/>
        </p:nvSpPr>
        <p:spPr>
          <a:xfrm>
            <a:off x="1640520" y="1837800"/>
            <a:ext cx="255240" cy="1054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17" name="Line 13"/>
          <p:cNvSpPr/>
          <p:nvPr/>
        </p:nvSpPr>
        <p:spPr>
          <a:xfrm>
            <a:off x="1614240" y="190188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18" name="Line 14"/>
          <p:cNvSpPr/>
          <p:nvPr/>
        </p:nvSpPr>
        <p:spPr>
          <a:xfrm>
            <a:off x="1587960" y="196524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19" name="CustomShape 15"/>
          <p:cNvSpPr/>
          <p:nvPr/>
        </p:nvSpPr>
        <p:spPr>
          <a:xfrm>
            <a:off x="1302840" y="178560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420" name="Line 16"/>
          <p:cNvSpPr/>
          <p:nvPr/>
        </p:nvSpPr>
        <p:spPr>
          <a:xfrm>
            <a:off x="1371600" y="185472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21" name="Line 17"/>
          <p:cNvSpPr/>
          <p:nvPr/>
        </p:nvSpPr>
        <p:spPr>
          <a:xfrm>
            <a:off x="1371600" y="192348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22" name="Line 18"/>
          <p:cNvSpPr/>
          <p:nvPr/>
        </p:nvSpPr>
        <p:spPr>
          <a:xfrm>
            <a:off x="1371600" y="199296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23" name="Line 19"/>
          <p:cNvSpPr/>
          <p:nvPr/>
        </p:nvSpPr>
        <p:spPr>
          <a:xfrm>
            <a:off x="1371600" y="20620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24" name="Line 20"/>
          <p:cNvSpPr/>
          <p:nvPr/>
        </p:nvSpPr>
        <p:spPr>
          <a:xfrm>
            <a:off x="1371600" y="21308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25" name="TextShape 21"/>
          <p:cNvSpPr txBox="1"/>
          <p:nvPr/>
        </p:nvSpPr>
        <p:spPr>
          <a:xfrm>
            <a:off x="317880" y="2433600"/>
            <a:ext cx="17658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M.P. Anantram</a:t>
            </a:r>
            <a:endParaRPr/>
          </a:p>
          <a:p>
            <a:r>
              <a:rPr lang="en-US">
                <a:latin typeface="Arial"/>
              </a:rPr>
              <a:t>Ph.D Student</a:t>
            </a:r>
            <a:endParaRPr/>
          </a:p>
          <a:p>
            <a:r>
              <a:rPr lang="en-US">
                <a:latin typeface="Arial"/>
              </a:rPr>
              <a:t>NanoStructures</a:t>
            </a:r>
            <a:endParaRPr/>
          </a:p>
        </p:txBody>
      </p:sp>
      <p:pic>
        <p:nvPicPr>
          <p:cNvPr id="42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129680" y="2144520"/>
            <a:ext cx="914400" cy="255600"/>
          </a:xfrm>
          <a:prstGeom prst="rect">
            <a:avLst/>
          </a:prstGeom>
          <a:ln>
            <a:noFill/>
          </a:ln>
        </p:spPr>
      </p:pic>
      <p:sp>
        <p:nvSpPr>
          <p:cNvPr id="427" name="CustomShape 22"/>
          <p:cNvSpPr/>
          <p:nvPr/>
        </p:nvSpPr>
        <p:spPr>
          <a:xfrm>
            <a:off x="4480560" y="5476320"/>
            <a:ext cx="2926080" cy="1544400"/>
          </a:xfrm>
          <a:prstGeom prst="wedgeRectCallout">
            <a:avLst>
              <a:gd name="adj1" fmla="val 23449"/>
              <a:gd name="adj2" fmla="val 1761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428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4608000" y="5518800"/>
            <a:ext cx="548640" cy="754200"/>
          </a:xfrm>
          <a:prstGeom prst="rect">
            <a:avLst/>
          </a:prstGeom>
          <a:ln>
            <a:noFill/>
          </a:ln>
        </p:spPr>
      </p:pic>
      <p:sp>
        <p:nvSpPr>
          <p:cNvPr id="429" name="TextShape 23"/>
          <p:cNvSpPr txBox="1"/>
          <p:nvPr/>
        </p:nvSpPr>
        <p:spPr>
          <a:xfrm>
            <a:off x="5212080" y="5476320"/>
            <a:ext cx="20934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Jing Guo</a:t>
            </a:r>
            <a:endParaRPr/>
          </a:p>
          <a:p>
            <a:r>
              <a:rPr lang="en-US">
                <a:latin typeface="Arial"/>
              </a:rPr>
              <a:t>Ph.D Student</a:t>
            </a:r>
            <a:endParaRPr/>
          </a:p>
          <a:p>
            <a:r>
              <a:rPr lang="en-US">
                <a:latin typeface="Arial"/>
              </a:rPr>
              <a:t>Carbon Nanotubes</a:t>
            </a:r>
            <a:endParaRPr/>
          </a:p>
        </p:txBody>
      </p:sp>
      <p:sp>
        <p:nvSpPr>
          <p:cNvPr id="430" name="CustomShape 24"/>
          <p:cNvSpPr/>
          <p:nvPr/>
        </p:nvSpPr>
        <p:spPr>
          <a:xfrm rot="20685000">
            <a:off x="4755960" y="63327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431" name="Line 25"/>
          <p:cNvSpPr/>
          <p:nvPr/>
        </p:nvSpPr>
        <p:spPr>
          <a:xfrm flipV="1">
            <a:off x="4776480" y="6363720"/>
            <a:ext cx="333000" cy="910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32" name="Line 26"/>
          <p:cNvSpPr/>
          <p:nvPr/>
        </p:nvSpPr>
        <p:spPr>
          <a:xfrm flipV="1">
            <a:off x="4794480" y="6466680"/>
            <a:ext cx="199800" cy="543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33" name="Line 27"/>
          <p:cNvSpPr/>
          <p:nvPr/>
        </p:nvSpPr>
        <p:spPr>
          <a:xfrm flipV="1">
            <a:off x="4812840" y="6515280"/>
            <a:ext cx="266400" cy="72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34" name="Line 28"/>
          <p:cNvSpPr/>
          <p:nvPr/>
        </p:nvSpPr>
        <p:spPr>
          <a:xfrm flipV="1">
            <a:off x="4830840" y="656388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35" name="Line 29"/>
          <p:cNvSpPr/>
          <p:nvPr/>
        </p:nvSpPr>
        <p:spPr>
          <a:xfrm flipV="1">
            <a:off x="4848840" y="6630120"/>
            <a:ext cx="33336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36" name="CustomShape 30"/>
          <p:cNvSpPr/>
          <p:nvPr/>
        </p:nvSpPr>
        <p:spPr>
          <a:xfrm rot="954600">
            <a:off x="5415840" y="63345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437" name="Line 31"/>
          <p:cNvSpPr/>
          <p:nvPr/>
        </p:nvSpPr>
        <p:spPr>
          <a:xfrm>
            <a:off x="5548320" y="636444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38" name="Line 32"/>
          <p:cNvSpPr/>
          <p:nvPr/>
        </p:nvSpPr>
        <p:spPr>
          <a:xfrm>
            <a:off x="5529600" y="6430680"/>
            <a:ext cx="199080" cy="568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39" name="Line 33"/>
          <p:cNvSpPr/>
          <p:nvPr/>
        </p:nvSpPr>
        <p:spPr>
          <a:xfrm>
            <a:off x="5510520" y="6497640"/>
            <a:ext cx="265320" cy="75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40" name="Line 34"/>
          <p:cNvSpPr/>
          <p:nvPr/>
        </p:nvSpPr>
        <p:spPr>
          <a:xfrm>
            <a:off x="5491440" y="656388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41" name="Line 35"/>
          <p:cNvSpPr/>
          <p:nvPr/>
        </p:nvSpPr>
        <p:spPr>
          <a:xfrm>
            <a:off x="5472720" y="663012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42" name="CustomShape 36"/>
          <p:cNvSpPr/>
          <p:nvPr/>
        </p:nvSpPr>
        <p:spPr>
          <a:xfrm>
            <a:off x="5094360" y="63345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443" name="Line 37"/>
          <p:cNvSpPr/>
          <p:nvPr/>
        </p:nvSpPr>
        <p:spPr>
          <a:xfrm>
            <a:off x="5163120" y="64036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44" name="Line 38"/>
          <p:cNvSpPr/>
          <p:nvPr/>
        </p:nvSpPr>
        <p:spPr>
          <a:xfrm>
            <a:off x="5163120" y="647244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45" name="Line 39"/>
          <p:cNvSpPr/>
          <p:nvPr/>
        </p:nvSpPr>
        <p:spPr>
          <a:xfrm>
            <a:off x="5163120" y="654192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46" name="Line 40"/>
          <p:cNvSpPr/>
          <p:nvPr/>
        </p:nvSpPr>
        <p:spPr>
          <a:xfrm>
            <a:off x="5163120" y="66110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47" name="Line 41"/>
          <p:cNvSpPr/>
          <p:nvPr/>
        </p:nvSpPr>
        <p:spPr>
          <a:xfrm>
            <a:off x="5163120" y="66798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448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4754880" y="6702480"/>
            <a:ext cx="1211400" cy="318240"/>
          </a:xfrm>
          <a:prstGeom prst="rect">
            <a:avLst/>
          </a:prstGeom>
          <a:ln>
            <a:noFill/>
          </a:ln>
        </p:spPr>
      </p:pic>
      <p:pic>
        <p:nvPicPr>
          <p:cNvPr id="449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6864120" y="6354000"/>
            <a:ext cx="451080" cy="58536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sp>
        <p:nvSpPr>
          <p:cNvPr id="450" name="CustomShape 42"/>
          <p:cNvSpPr/>
          <p:nvPr/>
        </p:nvSpPr>
        <p:spPr>
          <a:xfrm>
            <a:off x="6309360" y="63867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451" name="Line 43"/>
          <p:cNvSpPr/>
          <p:nvPr/>
        </p:nvSpPr>
        <p:spPr>
          <a:xfrm>
            <a:off x="6378120" y="64558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52" name="Line 44"/>
          <p:cNvSpPr/>
          <p:nvPr/>
        </p:nvSpPr>
        <p:spPr>
          <a:xfrm>
            <a:off x="6378120" y="652464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53" name="Line 45"/>
          <p:cNvSpPr/>
          <p:nvPr/>
        </p:nvSpPr>
        <p:spPr>
          <a:xfrm>
            <a:off x="6378120" y="659412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54" name="Line 46"/>
          <p:cNvSpPr/>
          <p:nvPr/>
        </p:nvSpPr>
        <p:spPr>
          <a:xfrm>
            <a:off x="6378120" y="66632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55" name="Line 47"/>
          <p:cNvSpPr/>
          <p:nvPr/>
        </p:nvSpPr>
        <p:spPr>
          <a:xfrm>
            <a:off x="6378120" y="67320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56" name="CustomShape 48"/>
          <p:cNvSpPr/>
          <p:nvPr/>
        </p:nvSpPr>
        <p:spPr>
          <a:xfrm>
            <a:off x="5248440" y="1691280"/>
            <a:ext cx="2926080" cy="1544400"/>
          </a:xfrm>
          <a:prstGeom prst="wedgeRectCallout">
            <a:avLst>
              <a:gd name="adj1" fmla="val 10277"/>
              <a:gd name="adj2" fmla="val 25335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sp>
        <p:nvSpPr>
          <p:cNvPr id="457" name="TextShape 49"/>
          <p:cNvSpPr txBox="1"/>
          <p:nvPr/>
        </p:nvSpPr>
        <p:spPr>
          <a:xfrm>
            <a:off x="5979960" y="1691280"/>
            <a:ext cx="205812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New Grad Student</a:t>
            </a:r>
            <a:endParaRPr/>
          </a:p>
          <a:p>
            <a:r>
              <a:rPr lang="en-US">
                <a:latin typeface="Arial"/>
              </a:rPr>
              <a:t>Graphene</a:t>
            </a:r>
            <a:endParaRPr/>
          </a:p>
          <a:p>
            <a:r>
              <a:rPr lang="en-US">
                <a:latin typeface="Arial"/>
              </a:rPr>
              <a:t>NanoRibbons</a:t>
            </a:r>
            <a:endParaRPr/>
          </a:p>
        </p:txBody>
      </p:sp>
      <p:sp>
        <p:nvSpPr>
          <p:cNvPr id="458" name="CustomShape 50"/>
          <p:cNvSpPr/>
          <p:nvPr/>
        </p:nvSpPr>
        <p:spPr>
          <a:xfrm rot="20685000">
            <a:off x="5523840" y="25477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459" name="Line 51"/>
          <p:cNvSpPr/>
          <p:nvPr/>
        </p:nvSpPr>
        <p:spPr>
          <a:xfrm flipV="1">
            <a:off x="5544360" y="2578680"/>
            <a:ext cx="333000" cy="910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60" name="Line 52"/>
          <p:cNvSpPr/>
          <p:nvPr/>
        </p:nvSpPr>
        <p:spPr>
          <a:xfrm flipV="1">
            <a:off x="5562360" y="2681640"/>
            <a:ext cx="199800" cy="543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61" name="Line 53"/>
          <p:cNvSpPr/>
          <p:nvPr/>
        </p:nvSpPr>
        <p:spPr>
          <a:xfrm flipV="1">
            <a:off x="5580720" y="2730240"/>
            <a:ext cx="266400" cy="72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62" name="Line 54"/>
          <p:cNvSpPr/>
          <p:nvPr/>
        </p:nvSpPr>
        <p:spPr>
          <a:xfrm flipV="1">
            <a:off x="5598720" y="277884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63" name="Line 55"/>
          <p:cNvSpPr/>
          <p:nvPr/>
        </p:nvSpPr>
        <p:spPr>
          <a:xfrm flipV="1">
            <a:off x="5616720" y="2845080"/>
            <a:ext cx="33336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64" name="CustomShape 56"/>
          <p:cNvSpPr/>
          <p:nvPr/>
        </p:nvSpPr>
        <p:spPr>
          <a:xfrm rot="954600">
            <a:off x="6183720" y="25495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465" name="Line 57"/>
          <p:cNvSpPr/>
          <p:nvPr/>
        </p:nvSpPr>
        <p:spPr>
          <a:xfrm>
            <a:off x="6316200" y="257940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66" name="Line 58"/>
          <p:cNvSpPr/>
          <p:nvPr/>
        </p:nvSpPr>
        <p:spPr>
          <a:xfrm>
            <a:off x="6297480" y="2645640"/>
            <a:ext cx="199080" cy="568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67" name="Line 59"/>
          <p:cNvSpPr/>
          <p:nvPr/>
        </p:nvSpPr>
        <p:spPr>
          <a:xfrm>
            <a:off x="6278400" y="2712600"/>
            <a:ext cx="265320" cy="75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68" name="Line 60"/>
          <p:cNvSpPr/>
          <p:nvPr/>
        </p:nvSpPr>
        <p:spPr>
          <a:xfrm>
            <a:off x="6259320" y="277884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69" name="Line 61"/>
          <p:cNvSpPr/>
          <p:nvPr/>
        </p:nvSpPr>
        <p:spPr>
          <a:xfrm>
            <a:off x="6240600" y="284508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70" name="CustomShape 62"/>
          <p:cNvSpPr/>
          <p:nvPr/>
        </p:nvSpPr>
        <p:spPr>
          <a:xfrm>
            <a:off x="5862240" y="25495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471" name="Line 63"/>
          <p:cNvSpPr/>
          <p:nvPr/>
        </p:nvSpPr>
        <p:spPr>
          <a:xfrm>
            <a:off x="5931000" y="26186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72" name="Line 64"/>
          <p:cNvSpPr/>
          <p:nvPr/>
        </p:nvSpPr>
        <p:spPr>
          <a:xfrm>
            <a:off x="5931000" y="268740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73" name="Line 65"/>
          <p:cNvSpPr/>
          <p:nvPr/>
        </p:nvSpPr>
        <p:spPr>
          <a:xfrm>
            <a:off x="5931000" y="275688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74" name="Line 66"/>
          <p:cNvSpPr/>
          <p:nvPr/>
        </p:nvSpPr>
        <p:spPr>
          <a:xfrm>
            <a:off x="5931000" y="28260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75" name="Line 67"/>
          <p:cNvSpPr/>
          <p:nvPr/>
        </p:nvSpPr>
        <p:spPr>
          <a:xfrm>
            <a:off x="5931000" y="289476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476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5522760" y="2917440"/>
            <a:ext cx="1211400" cy="318240"/>
          </a:xfrm>
          <a:prstGeom prst="rect">
            <a:avLst/>
          </a:prstGeom>
          <a:ln>
            <a:noFill/>
          </a:ln>
        </p:spPr>
      </p:pic>
      <p:sp>
        <p:nvSpPr>
          <p:cNvPr id="477" name="CustomShape 68"/>
          <p:cNvSpPr/>
          <p:nvPr/>
        </p:nvSpPr>
        <p:spPr>
          <a:xfrm>
            <a:off x="7077240" y="26017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478" name="Line 69"/>
          <p:cNvSpPr/>
          <p:nvPr/>
        </p:nvSpPr>
        <p:spPr>
          <a:xfrm>
            <a:off x="7146000" y="26708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79" name="Line 70"/>
          <p:cNvSpPr/>
          <p:nvPr/>
        </p:nvSpPr>
        <p:spPr>
          <a:xfrm>
            <a:off x="7146000" y="273960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80" name="Line 71"/>
          <p:cNvSpPr/>
          <p:nvPr/>
        </p:nvSpPr>
        <p:spPr>
          <a:xfrm>
            <a:off x="7146000" y="280908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81" name="Line 72"/>
          <p:cNvSpPr/>
          <p:nvPr/>
        </p:nvSpPr>
        <p:spPr>
          <a:xfrm>
            <a:off x="7146000" y="28782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82" name="Line 73"/>
          <p:cNvSpPr/>
          <p:nvPr/>
        </p:nvSpPr>
        <p:spPr>
          <a:xfrm>
            <a:off x="7146000" y="294696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483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7406640" y="2568960"/>
            <a:ext cx="451080" cy="58536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pic>
        <p:nvPicPr>
          <p:cNvPr id="484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5259240" y="1743840"/>
            <a:ext cx="720720" cy="80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TextShape 1"/>
          <p:cNvSpPr txBox="1"/>
          <p:nvPr/>
        </p:nvSpPr>
        <p:spPr>
          <a:xfrm>
            <a:off x="504360" y="285480"/>
            <a:ext cx="907164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Collaboration inside the Workspace</a:t>
            </a:r>
            <a:endParaRPr/>
          </a:p>
        </p:txBody>
      </p:sp>
      <p:pic>
        <p:nvPicPr>
          <p:cNvPr id="48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00" y="1188720"/>
            <a:ext cx="9966960" cy="6126480"/>
          </a:xfrm>
          <a:prstGeom prst="rect">
            <a:avLst/>
          </a:prstGeom>
          <a:ln>
            <a:noFill/>
          </a:ln>
        </p:spPr>
      </p:pic>
      <p:sp>
        <p:nvSpPr>
          <p:cNvPr id="487" name="CustomShape 2"/>
          <p:cNvSpPr/>
          <p:nvPr/>
        </p:nvSpPr>
        <p:spPr>
          <a:xfrm>
            <a:off x="182880" y="1554480"/>
            <a:ext cx="2011680" cy="1737360"/>
          </a:xfrm>
          <a:prstGeom prst="wedgeRectCallout">
            <a:avLst>
              <a:gd name="adj1" fmla="val 7184"/>
              <a:gd name="adj2" fmla="val 25233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48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4320" y="1645920"/>
            <a:ext cx="731520" cy="754200"/>
          </a:xfrm>
          <a:prstGeom prst="rect">
            <a:avLst/>
          </a:prstGeom>
          <a:ln>
            <a:noFill/>
          </a:ln>
        </p:spPr>
      </p:pic>
      <p:sp>
        <p:nvSpPr>
          <p:cNvPr id="489" name="CustomShape 3"/>
          <p:cNvSpPr/>
          <p:nvPr/>
        </p:nvSpPr>
        <p:spPr>
          <a:xfrm rot="19981800">
            <a:off x="1228680" y="16063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490" name="Line 4"/>
          <p:cNvSpPr/>
          <p:nvPr/>
        </p:nvSpPr>
        <p:spPr>
          <a:xfrm flipV="1">
            <a:off x="1222200" y="162000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91" name="Line 5"/>
          <p:cNvSpPr/>
          <p:nvPr/>
        </p:nvSpPr>
        <p:spPr>
          <a:xfrm flipV="1">
            <a:off x="1253520" y="1744200"/>
            <a:ext cx="184680" cy="93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92" name="Line 6"/>
          <p:cNvSpPr/>
          <p:nvPr/>
        </p:nvSpPr>
        <p:spPr>
          <a:xfrm flipV="1">
            <a:off x="1285200" y="1774800"/>
            <a:ext cx="245880" cy="1249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93" name="Line 7"/>
          <p:cNvSpPr/>
          <p:nvPr/>
        </p:nvSpPr>
        <p:spPr>
          <a:xfrm flipV="1">
            <a:off x="1316520" y="1805040"/>
            <a:ext cx="30744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94" name="Line 8"/>
          <p:cNvSpPr/>
          <p:nvPr/>
        </p:nvSpPr>
        <p:spPr>
          <a:xfrm flipV="1">
            <a:off x="1347480" y="18662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95" name="CustomShape 9"/>
          <p:cNvSpPr/>
          <p:nvPr/>
        </p:nvSpPr>
        <p:spPr>
          <a:xfrm rot="1347000">
            <a:off x="1532520" y="169128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496" name="Line 10"/>
          <p:cNvSpPr/>
          <p:nvPr/>
        </p:nvSpPr>
        <p:spPr>
          <a:xfrm>
            <a:off x="1693440" y="171000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97" name="Line 11"/>
          <p:cNvSpPr/>
          <p:nvPr/>
        </p:nvSpPr>
        <p:spPr>
          <a:xfrm>
            <a:off x="1667160" y="1773720"/>
            <a:ext cx="191160" cy="7884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98" name="Line 12"/>
          <p:cNvSpPr/>
          <p:nvPr/>
        </p:nvSpPr>
        <p:spPr>
          <a:xfrm>
            <a:off x="1640520" y="1837800"/>
            <a:ext cx="255240" cy="1054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499" name="Line 13"/>
          <p:cNvSpPr/>
          <p:nvPr/>
        </p:nvSpPr>
        <p:spPr>
          <a:xfrm>
            <a:off x="1614240" y="190188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00" name="Line 14"/>
          <p:cNvSpPr/>
          <p:nvPr/>
        </p:nvSpPr>
        <p:spPr>
          <a:xfrm>
            <a:off x="1587960" y="196524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01" name="CustomShape 15"/>
          <p:cNvSpPr/>
          <p:nvPr/>
        </p:nvSpPr>
        <p:spPr>
          <a:xfrm>
            <a:off x="1302840" y="178560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02" name="Line 16"/>
          <p:cNvSpPr/>
          <p:nvPr/>
        </p:nvSpPr>
        <p:spPr>
          <a:xfrm>
            <a:off x="1371600" y="185472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03" name="Line 17"/>
          <p:cNvSpPr/>
          <p:nvPr/>
        </p:nvSpPr>
        <p:spPr>
          <a:xfrm>
            <a:off x="1371600" y="192348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04" name="Line 18"/>
          <p:cNvSpPr/>
          <p:nvPr/>
        </p:nvSpPr>
        <p:spPr>
          <a:xfrm>
            <a:off x="1371600" y="199296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05" name="Line 19"/>
          <p:cNvSpPr/>
          <p:nvPr/>
        </p:nvSpPr>
        <p:spPr>
          <a:xfrm>
            <a:off x="1371600" y="20620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06" name="Line 20"/>
          <p:cNvSpPr/>
          <p:nvPr/>
        </p:nvSpPr>
        <p:spPr>
          <a:xfrm>
            <a:off x="1371600" y="21308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07" name="TextShape 21"/>
          <p:cNvSpPr txBox="1"/>
          <p:nvPr/>
        </p:nvSpPr>
        <p:spPr>
          <a:xfrm>
            <a:off x="317880" y="2433600"/>
            <a:ext cx="17658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M.P. Anantram</a:t>
            </a:r>
            <a:endParaRPr/>
          </a:p>
          <a:p>
            <a:r>
              <a:rPr lang="en-US">
                <a:latin typeface="Arial"/>
              </a:rPr>
              <a:t>Ph.D Student</a:t>
            </a:r>
            <a:endParaRPr/>
          </a:p>
          <a:p>
            <a:r>
              <a:rPr lang="en-US">
                <a:latin typeface="Arial"/>
              </a:rPr>
              <a:t>NanoStructures</a:t>
            </a:r>
            <a:endParaRPr/>
          </a:p>
        </p:txBody>
      </p:sp>
      <p:pic>
        <p:nvPicPr>
          <p:cNvPr id="50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129680" y="2144520"/>
            <a:ext cx="914400" cy="255600"/>
          </a:xfrm>
          <a:prstGeom prst="rect">
            <a:avLst/>
          </a:prstGeom>
          <a:ln>
            <a:noFill/>
          </a:ln>
        </p:spPr>
      </p:pic>
      <p:sp>
        <p:nvSpPr>
          <p:cNvPr id="509" name="CustomShape 22"/>
          <p:cNvSpPr/>
          <p:nvPr/>
        </p:nvSpPr>
        <p:spPr>
          <a:xfrm>
            <a:off x="4480560" y="5476320"/>
            <a:ext cx="2926080" cy="1544400"/>
          </a:xfrm>
          <a:prstGeom prst="wedgeRectCallout">
            <a:avLst>
              <a:gd name="adj1" fmla="val 23449"/>
              <a:gd name="adj2" fmla="val 1761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510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4608000" y="5518800"/>
            <a:ext cx="548640" cy="754200"/>
          </a:xfrm>
          <a:prstGeom prst="rect">
            <a:avLst/>
          </a:prstGeom>
          <a:ln>
            <a:noFill/>
          </a:ln>
        </p:spPr>
      </p:pic>
      <p:sp>
        <p:nvSpPr>
          <p:cNvPr id="511" name="TextShape 23"/>
          <p:cNvSpPr txBox="1"/>
          <p:nvPr/>
        </p:nvSpPr>
        <p:spPr>
          <a:xfrm>
            <a:off x="5212080" y="5476320"/>
            <a:ext cx="20934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Jing Guo</a:t>
            </a:r>
            <a:endParaRPr/>
          </a:p>
          <a:p>
            <a:r>
              <a:rPr lang="en-US">
                <a:latin typeface="Arial"/>
              </a:rPr>
              <a:t>Ph.D Student</a:t>
            </a:r>
            <a:endParaRPr/>
          </a:p>
          <a:p>
            <a:r>
              <a:rPr lang="en-US">
                <a:latin typeface="Arial"/>
              </a:rPr>
              <a:t>Carbon Nanotubes</a:t>
            </a:r>
            <a:endParaRPr/>
          </a:p>
        </p:txBody>
      </p:sp>
      <p:sp>
        <p:nvSpPr>
          <p:cNvPr id="512" name="CustomShape 24"/>
          <p:cNvSpPr/>
          <p:nvPr/>
        </p:nvSpPr>
        <p:spPr>
          <a:xfrm rot="20685000">
            <a:off x="4755960" y="63327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13" name="Line 25"/>
          <p:cNvSpPr/>
          <p:nvPr/>
        </p:nvSpPr>
        <p:spPr>
          <a:xfrm flipV="1">
            <a:off x="4776480" y="6363720"/>
            <a:ext cx="333000" cy="910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14" name="Line 26"/>
          <p:cNvSpPr/>
          <p:nvPr/>
        </p:nvSpPr>
        <p:spPr>
          <a:xfrm flipV="1">
            <a:off x="4794480" y="6466680"/>
            <a:ext cx="199800" cy="543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15" name="Line 27"/>
          <p:cNvSpPr/>
          <p:nvPr/>
        </p:nvSpPr>
        <p:spPr>
          <a:xfrm flipV="1">
            <a:off x="4812840" y="6515280"/>
            <a:ext cx="266400" cy="72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16" name="Line 28"/>
          <p:cNvSpPr/>
          <p:nvPr/>
        </p:nvSpPr>
        <p:spPr>
          <a:xfrm flipV="1">
            <a:off x="4830840" y="656388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17" name="Line 29"/>
          <p:cNvSpPr/>
          <p:nvPr/>
        </p:nvSpPr>
        <p:spPr>
          <a:xfrm flipV="1">
            <a:off x="4848840" y="6630120"/>
            <a:ext cx="33336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18" name="CustomShape 30"/>
          <p:cNvSpPr/>
          <p:nvPr/>
        </p:nvSpPr>
        <p:spPr>
          <a:xfrm rot="954600">
            <a:off x="5415840" y="63345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19" name="Line 31"/>
          <p:cNvSpPr/>
          <p:nvPr/>
        </p:nvSpPr>
        <p:spPr>
          <a:xfrm>
            <a:off x="5548320" y="636444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20" name="Line 32"/>
          <p:cNvSpPr/>
          <p:nvPr/>
        </p:nvSpPr>
        <p:spPr>
          <a:xfrm>
            <a:off x="5529600" y="6430680"/>
            <a:ext cx="199080" cy="568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21" name="Line 33"/>
          <p:cNvSpPr/>
          <p:nvPr/>
        </p:nvSpPr>
        <p:spPr>
          <a:xfrm>
            <a:off x="5510520" y="6497640"/>
            <a:ext cx="265320" cy="75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22" name="Line 34"/>
          <p:cNvSpPr/>
          <p:nvPr/>
        </p:nvSpPr>
        <p:spPr>
          <a:xfrm>
            <a:off x="5491440" y="656388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23" name="Line 35"/>
          <p:cNvSpPr/>
          <p:nvPr/>
        </p:nvSpPr>
        <p:spPr>
          <a:xfrm>
            <a:off x="5472720" y="663012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24" name="CustomShape 36"/>
          <p:cNvSpPr/>
          <p:nvPr/>
        </p:nvSpPr>
        <p:spPr>
          <a:xfrm>
            <a:off x="5094360" y="63345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25" name="Line 37"/>
          <p:cNvSpPr/>
          <p:nvPr/>
        </p:nvSpPr>
        <p:spPr>
          <a:xfrm>
            <a:off x="5163120" y="64036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26" name="Line 38"/>
          <p:cNvSpPr/>
          <p:nvPr/>
        </p:nvSpPr>
        <p:spPr>
          <a:xfrm>
            <a:off x="5163120" y="647244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27" name="Line 39"/>
          <p:cNvSpPr/>
          <p:nvPr/>
        </p:nvSpPr>
        <p:spPr>
          <a:xfrm>
            <a:off x="5163120" y="654192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28" name="Line 40"/>
          <p:cNvSpPr/>
          <p:nvPr/>
        </p:nvSpPr>
        <p:spPr>
          <a:xfrm>
            <a:off x="5163120" y="66110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29" name="Line 41"/>
          <p:cNvSpPr/>
          <p:nvPr/>
        </p:nvSpPr>
        <p:spPr>
          <a:xfrm>
            <a:off x="5163120" y="66798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530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4754880" y="6702480"/>
            <a:ext cx="1211400" cy="318240"/>
          </a:xfrm>
          <a:prstGeom prst="rect">
            <a:avLst/>
          </a:prstGeom>
          <a:ln>
            <a:noFill/>
          </a:ln>
        </p:spPr>
      </p:pic>
      <p:pic>
        <p:nvPicPr>
          <p:cNvPr id="531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6864120" y="6354000"/>
            <a:ext cx="451080" cy="58536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sp>
        <p:nvSpPr>
          <p:cNvPr id="532" name="CustomShape 42"/>
          <p:cNvSpPr/>
          <p:nvPr/>
        </p:nvSpPr>
        <p:spPr>
          <a:xfrm>
            <a:off x="6309360" y="63867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33" name="Line 43"/>
          <p:cNvSpPr/>
          <p:nvPr/>
        </p:nvSpPr>
        <p:spPr>
          <a:xfrm>
            <a:off x="6378120" y="64558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34" name="Line 44"/>
          <p:cNvSpPr/>
          <p:nvPr/>
        </p:nvSpPr>
        <p:spPr>
          <a:xfrm>
            <a:off x="6378120" y="652464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35" name="Line 45"/>
          <p:cNvSpPr/>
          <p:nvPr/>
        </p:nvSpPr>
        <p:spPr>
          <a:xfrm>
            <a:off x="6378120" y="659412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36" name="Line 46"/>
          <p:cNvSpPr/>
          <p:nvPr/>
        </p:nvSpPr>
        <p:spPr>
          <a:xfrm>
            <a:off x="6378120" y="66632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37" name="Line 47"/>
          <p:cNvSpPr/>
          <p:nvPr/>
        </p:nvSpPr>
        <p:spPr>
          <a:xfrm>
            <a:off x="6378120" y="67320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38" name="CustomShape 48"/>
          <p:cNvSpPr/>
          <p:nvPr/>
        </p:nvSpPr>
        <p:spPr>
          <a:xfrm>
            <a:off x="5248440" y="1691280"/>
            <a:ext cx="2926080" cy="1544400"/>
          </a:xfrm>
          <a:prstGeom prst="wedgeRectCallout">
            <a:avLst>
              <a:gd name="adj1" fmla="val 10277"/>
              <a:gd name="adj2" fmla="val 25335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sp>
        <p:nvSpPr>
          <p:cNvPr id="539" name="TextShape 49"/>
          <p:cNvSpPr txBox="1"/>
          <p:nvPr/>
        </p:nvSpPr>
        <p:spPr>
          <a:xfrm>
            <a:off x="5979960" y="1691280"/>
            <a:ext cx="205812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New Grad Student</a:t>
            </a:r>
            <a:endParaRPr/>
          </a:p>
          <a:p>
            <a:r>
              <a:rPr lang="en-US">
                <a:latin typeface="Arial"/>
              </a:rPr>
              <a:t>Graphene</a:t>
            </a:r>
            <a:endParaRPr/>
          </a:p>
          <a:p>
            <a:r>
              <a:rPr lang="en-US">
                <a:latin typeface="Arial"/>
              </a:rPr>
              <a:t>NanoRibbons</a:t>
            </a:r>
            <a:endParaRPr/>
          </a:p>
        </p:txBody>
      </p:sp>
      <p:sp>
        <p:nvSpPr>
          <p:cNvPr id="540" name="CustomShape 50"/>
          <p:cNvSpPr/>
          <p:nvPr/>
        </p:nvSpPr>
        <p:spPr>
          <a:xfrm rot="20685000">
            <a:off x="5523840" y="25477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41" name="Line 51"/>
          <p:cNvSpPr/>
          <p:nvPr/>
        </p:nvSpPr>
        <p:spPr>
          <a:xfrm flipV="1">
            <a:off x="5544360" y="2578680"/>
            <a:ext cx="333000" cy="910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42" name="Line 52"/>
          <p:cNvSpPr/>
          <p:nvPr/>
        </p:nvSpPr>
        <p:spPr>
          <a:xfrm flipV="1">
            <a:off x="5562360" y="2681640"/>
            <a:ext cx="199800" cy="543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43" name="Line 53"/>
          <p:cNvSpPr/>
          <p:nvPr/>
        </p:nvSpPr>
        <p:spPr>
          <a:xfrm flipV="1">
            <a:off x="5580720" y="2730240"/>
            <a:ext cx="266400" cy="72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44" name="Line 54"/>
          <p:cNvSpPr/>
          <p:nvPr/>
        </p:nvSpPr>
        <p:spPr>
          <a:xfrm flipV="1">
            <a:off x="5598720" y="277884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45" name="Line 55"/>
          <p:cNvSpPr/>
          <p:nvPr/>
        </p:nvSpPr>
        <p:spPr>
          <a:xfrm flipV="1">
            <a:off x="5616720" y="2845080"/>
            <a:ext cx="33336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46" name="CustomShape 56"/>
          <p:cNvSpPr/>
          <p:nvPr/>
        </p:nvSpPr>
        <p:spPr>
          <a:xfrm rot="954600">
            <a:off x="6183720" y="25495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47" name="Line 57"/>
          <p:cNvSpPr/>
          <p:nvPr/>
        </p:nvSpPr>
        <p:spPr>
          <a:xfrm>
            <a:off x="6316200" y="257940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48" name="Line 58"/>
          <p:cNvSpPr/>
          <p:nvPr/>
        </p:nvSpPr>
        <p:spPr>
          <a:xfrm>
            <a:off x="6297480" y="2645640"/>
            <a:ext cx="199080" cy="568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49" name="Line 59"/>
          <p:cNvSpPr/>
          <p:nvPr/>
        </p:nvSpPr>
        <p:spPr>
          <a:xfrm>
            <a:off x="6278400" y="2712600"/>
            <a:ext cx="265320" cy="75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50" name="Line 60"/>
          <p:cNvSpPr/>
          <p:nvPr/>
        </p:nvSpPr>
        <p:spPr>
          <a:xfrm>
            <a:off x="6259320" y="277884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51" name="Line 61"/>
          <p:cNvSpPr/>
          <p:nvPr/>
        </p:nvSpPr>
        <p:spPr>
          <a:xfrm>
            <a:off x="6240600" y="284508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52" name="CustomShape 62"/>
          <p:cNvSpPr/>
          <p:nvPr/>
        </p:nvSpPr>
        <p:spPr>
          <a:xfrm>
            <a:off x="5862240" y="25495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53" name="Line 63"/>
          <p:cNvSpPr/>
          <p:nvPr/>
        </p:nvSpPr>
        <p:spPr>
          <a:xfrm>
            <a:off x="5931000" y="26186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54" name="Line 64"/>
          <p:cNvSpPr/>
          <p:nvPr/>
        </p:nvSpPr>
        <p:spPr>
          <a:xfrm>
            <a:off x="5931000" y="268740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55" name="Line 65"/>
          <p:cNvSpPr/>
          <p:nvPr/>
        </p:nvSpPr>
        <p:spPr>
          <a:xfrm>
            <a:off x="5931000" y="275688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56" name="Line 66"/>
          <p:cNvSpPr/>
          <p:nvPr/>
        </p:nvSpPr>
        <p:spPr>
          <a:xfrm>
            <a:off x="5931000" y="28260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57" name="Line 67"/>
          <p:cNvSpPr/>
          <p:nvPr/>
        </p:nvSpPr>
        <p:spPr>
          <a:xfrm>
            <a:off x="5931000" y="289476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558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5522760" y="2917440"/>
            <a:ext cx="1211400" cy="318240"/>
          </a:xfrm>
          <a:prstGeom prst="rect">
            <a:avLst/>
          </a:prstGeom>
          <a:ln>
            <a:noFill/>
          </a:ln>
        </p:spPr>
      </p:pic>
      <p:sp>
        <p:nvSpPr>
          <p:cNvPr id="559" name="CustomShape 68"/>
          <p:cNvSpPr/>
          <p:nvPr/>
        </p:nvSpPr>
        <p:spPr>
          <a:xfrm>
            <a:off x="7077240" y="26017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60" name="Line 69"/>
          <p:cNvSpPr/>
          <p:nvPr/>
        </p:nvSpPr>
        <p:spPr>
          <a:xfrm>
            <a:off x="7146000" y="26708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61" name="Line 70"/>
          <p:cNvSpPr/>
          <p:nvPr/>
        </p:nvSpPr>
        <p:spPr>
          <a:xfrm>
            <a:off x="7146000" y="273960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62" name="Line 71"/>
          <p:cNvSpPr/>
          <p:nvPr/>
        </p:nvSpPr>
        <p:spPr>
          <a:xfrm>
            <a:off x="7146000" y="280908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63" name="Line 72"/>
          <p:cNvSpPr/>
          <p:nvPr/>
        </p:nvSpPr>
        <p:spPr>
          <a:xfrm>
            <a:off x="7146000" y="28782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64" name="Line 73"/>
          <p:cNvSpPr/>
          <p:nvPr/>
        </p:nvSpPr>
        <p:spPr>
          <a:xfrm>
            <a:off x="7146000" y="294696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565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7406640" y="2568960"/>
            <a:ext cx="451080" cy="58536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pic>
        <p:nvPicPr>
          <p:cNvPr id="566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5259240" y="1743840"/>
            <a:ext cx="720720" cy="805680"/>
          </a:xfrm>
          <a:prstGeom prst="rect">
            <a:avLst/>
          </a:prstGeom>
          <a:ln>
            <a:noFill/>
          </a:ln>
        </p:spPr>
      </p:pic>
      <p:pic>
        <p:nvPicPr>
          <p:cNvPr id="567" name="Picture 2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2743200" y="3200400"/>
            <a:ext cx="2193120" cy="1864080"/>
          </a:xfrm>
          <a:prstGeom prst="rect">
            <a:avLst/>
          </a:prstGeom>
          <a:ln>
            <a:noFill/>
          </a:ln>
        </p:spPr>
      </p:pic>
      <p:sp>
        <p:nvSpPr>
          <p:cNvPr id="568" name="Line 74"/>
          <p:cNvSpPr/>
          <p:nvPr/>
        </p:nvSpPr>
        <p:spPr>
          <a:xfrm flipH="1">
            <a:off x="3579120" y="2759040"/>
            <a:ext cx="1905840" cy="1181520"/>
          </a:xfrm>
          <a:prstGeom prst="line">
            <a:avLst/>
          </a:prstGeom>
          <a:ln w="91440">
            <a:solidFill>
              <a:srgbClr val="ff3333"/>
            </a:solidFill>
            <a:round/>
            <a:tailEnd len="med" type="oval" w="med"/>
          </a:ln>
        </p:spPr>
      </p:sp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TextShape 1"/>
          <p:cNvSpPr txBox="1"/>
          <p:nvPr/>
        </p:nvSpPr>
        <p:spPr>
          <a:xfrm>
            <a:off x="504360" y="285480"/>
            <a:ext cx="907164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Collaboration inside the Workspace</a:t>
            </a:r>
            <a:endParaRPr/>
          </a:p>
        </p:txBody>
      </p:sp>
      <p:pic>
        <p:nvPicPr>
          <p:cNvPr id="57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00" y="1188720"/>
            <a:ext cx="9966960" cy="6126480"/>
          </a:xfrm>
          <a:prstGeom prst="rect">
            <a:avLst/>
          </a:prstGeom>
          <a:ln>
            <a:noFill/>
          </a:ln>
        </p:spPr>
      </p:pic>
      <p:sp>
        <p:nvSpPr>
          <p:cNvPr id="571" name="CustomShape 2"/>
          <p:cNvSpPr/>
          <p:nvPr/>
        </p:nvSpPr>
        <p:spPr>
          <a:xfrm>
            <a:off x="182880" y="1554480"/>
            <a:ext cx="2011680" cy="1737360"/>
          </a:xfrm>
          <a:prstGeom prst="wedgeRectCallout">
            <a:avLst>
              <a:gd name="adj1" fmla="val 7184"/>
              <a:gd name="adj2" fmla="val 25233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57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4320" y="1645920"/>
            <a:ext cx="731520" cy="754200"/>
          </a:xfrm>
          <a:prstGeom prst="rect">
            <a:avLst/>
          </a:prstGeom>
          <a:ln>
            <a:noFill/>
          </a:ln>
        </p:spPr>
      </p:pic>
      <p:sp>
        <p:nvSpPr>
          <p:cNvPr id="573" name="CustomShape 3"/>
          <p:cNvSpPr/>
          <p:nvPr/>
        </p:nvSpPr>
        <p:spPr>
          <a:xfrm rot="19981800">
            <a:off x="1228680" y="16063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74" name="Line 4"/>
          <p:cNvSpPr/>
          <p:nvPr/>
        </p:nvSpPr>
        <p:spPr>
          <a:xfrm flipV="1">
            <a:off x="1222200" y="162000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75" name="Line 5"/>
          <p:cNvSpPr/>
          <p:nvPr/>
        </p:nvSpPr>
        <p:spPr>
          <a:xfrm flipV="1">
            <a:off x="1253520" y="1744200"/>
            <a:ext cx="184680" cy="93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76" name="Line 6"/>
          <p:cNvSpPr/>
          <p:nvPr/>
        </p:nvSpPr>
        <p:spPr>
          <a:xfrm flipV="1">
            <a:off x="1285200" y="1774800"/>
            <a:ext cx="245880" cy="1249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77" name="Line 7"/>
          <p:cNvSpPr/>
          <p:nvPr/>
        </p:nvSpPr>
        <p:spPr>
          <a:xfrm flipV="1">
            <a:off x="1316520" y="1805040"/>
            <a:ext cx="30744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78" name="Line 8"/>
          <p:cNvSpPr/>
          <p:nvPr/>
        </p:nvSpPr>
        <p:spPr>
          <a:xfrm flipV="1">
            <a:off x="1347480" y="18662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79" name="CustomShape 9"/>
          <p:cNvSpPr/>
          <p:nvPr/>
        </p:nvSpPr>
        <p:spPr>
          <a:xfrm rot="1347000">
            <a:off x="1532520" y="169128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80" name="Line 10"/>
          <p:cNvSpPr/>
          <p:nvPr/>
        </p:nvSpPr>
        <p:spPr>
          <a:xfrm>
            <a:off x="1693440" y="171000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81" name="Line 11"/>
          <p:cNvSpPr/>
          <p:nvPr/>
        </p:nvSpPr>
        <p:spPr>
          <a:xfrm>
            <a:off x="1667160" y="1773720"/>
            <a:ext cx="191160" cy="7884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82" name="Line 12"/>
          <p:cNvSpPr/>
          <p:nvPr/>
        </p:nvSpPr>
        <p:spPr>
          <a:xfrm>
            <a:off x="1640520" y="1837800"/>
            <a:ext cx="255240" cy="1054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83" name="Line 13"/>
          <p:cNvSpPr/>
          <p:nvPr/>
        </p:nvSpPr>
        <p:spPr>
          <a:xfrm>
            <a:off x="1614240" y="190188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84" name="Line 14"/>
          <p:cNvSpPr/>
          <p:nvPr/>
        </p:nvSpPr>
        <p:spPr>
          <a:xfrm>
            <a:off x="1587960" y="196524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85" name="CustomShape 15"/>
          <p:cNvSpPr/>
          <p:nvPr/>
        </p:nvSpPr>
        <p:spPr>
          <a:xfrm>
            <a:off x="1302840" y="178560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86" name="Line 16"/>
          <p:cNvSpPr/>
          <p:nvPr/>
        </p:nvSpPr>
        <p:spPr>
          <a:xfrm>
            <a:off x="1371600" y="185472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87" name="Line 17"/>
          <p:cNvSpPr/>
          <p:nvPr/>
        </p:nvSpPr>
        <p:spPr>
          <a:xfrm>
            <a:off x="1371600" y="192348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88" name="Line 18"/>
          <p:cNvSpPr/>
          <p:nvPr/>
        </p:nvSpPr>
        <p:spPr>
          <a:xfrm>
            <a:off x="1371600" y="199296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89" name="Line 19"/>
          <p:cNvSpPr/>
          <p:nvPr/>
        </p:nvSpPr>
        <p:spPr>
          <a:xfrm>
            <a:off x="1371600" y="20620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90" name="Line 20"/>
          <p:cNvSpPr/>
          <p:nvPr/>
        </p:nvSpPr>
        <p:spPr>
          <a:xfrm>
            <a:off x="1371600" y="21308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91" name="TextShape 21"/>
          <p:cNvSpPr txBox="1"/>
          <p:nvPr/>
        </p:nvSpPr>
        <p:spPr>
          <a:xfrm>
            <a:off x="317880" y="2433600"/>
            <a:ext cx="17658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M.P. Anantram</a:t>
            </a:r>
            <a:endParaRPr/>
          </a:p>
          <a:p>
            <a:r>
              <a:rPr lang="en-US">
                <a:latin typeface="Arial"/>
              </a:rPr>
              <a:t>Ph.D Student</a:t>
            </a:r>
            <a:endParaRPr/>
          </a:p>
          <a:p>
            <a:r>
              <a:rPr lang="en-US">
                <a:latin typeface="Arial"/>
              </a:rPr>
              <a:t>NanoStructures</a:t>
            </a:r>
            <a:endParaRPr/>
          </a:p>
        </p:txBody>
      </p:sp>
      <p:pic>
        <p:nvPicPr>
          <p:cNvPr id="592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129680" y="2144520"/>
            <a:ext cx="914400" cy="255600"/>
          </a:xfrm>
          <a:prstGeom prst="rect">
            <a:avLst/>
          </a:prstGeom>
          <a:ln>
            <a:noFill/>
          </a:ln>
        </p:spPr>
      </p:pic>
      <p:sp>
        <p:nvSpPr>
          <p:cNvPr id="593" name="CustomShape 22"/>
          <p:cNvSpPr/>
          <p:nvPr/>
        </p:nvSpPr>
        <p:spPr>
          <a:xfrm>
            <a:off x="4480560" y="5476320"/>
            <a:ext cx="2926080" cy="1544400"/>
          </a:xfrm>
          <a:prstGeom prst="wedgeRectCallout">
            <a:avLst>
              <a:gd name="adj1" fmla="val 23449"/>
              <a:gd name="adj2" fmla="val 1761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594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4608000" y="5518800"/>
            <a:ext cx="548640" cy="754200"/>
          </a:xfrm>
          <a:prstGeom prst="rect">
            <a:avLst/>
          </a:prstGeom>
          <a:ln>
            <a:noFill/>
          </a:ln>
        </p:spPr>
      </p:pic>
      <p:sp>
        <p:nvSpPr>
          <p:cNvPr id="595" name="TextShape 23"/>
          <p:cNvSpPr txBox="1"/>
          <p:nvPr/>
        </p:nvSpPr>
        <p:spPr>
          <a:xfrm>
            <a:off x="5212080" y="5476320"/>
            <a:ext cx="20934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Jing Guo</a:t>
            </a:r>
            <a:endParaRPr/>
          </a:p>
          <a:p>
            <a:r>
              <a:rPr lang="en-US">
                <a:latin typeface="Arial"/>
              </a:rPr>
              <a:t>Ph.D Student</a:t>
            </a:r>
            <a:endParaRPr/>
          </a:p>
          <a:p>
            <a:r>
              <a:rPr lang="en-US">
                <a:latin typeface="Arial"/>
              </a:rPr>
              <a:t>Carbon Nanotubes</a:t>
            </a:r>
            <a:endParaRPr/>
          </a:p>
        </p:txBody>
      </p:sp>
      <p:sp>
        <p:nvSpPr>
          <p:cNvPr id="596" name="CustomShape 24"/>
          <p:cNvSpPr/>
          <p:nvPr/>
        </p:nvSpPr>
        <p:spPr>
          <a:xfrm rot="20685000">
            <a:off x="4755960" y="63327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597" name="Line 25"/>
          <p:cNvSpPr/>
          <p:nvPr/>
        </p:nvSpPr>
        <p:spPr>
          <a:xfrm flipV="1">
            <a:off x="4776480" y="6363720"/>
            <a:ext cx="333000" cy="910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98" name="Line 26"/>
          <p:cNvSpPr/>
          <p:nvPr/>
        </p:nvSpPr>
        <p:spPr>
          <a:xfrm flipV="1">
            <a:off x="4794480" y="6466680"/>
            <a:ext cx="199800" cy="543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599" name="Line 27"/>
          <p:cNvSpPr/>
          <p:nvPr/>
        </p:nvSpPr>
        <p:spPr>
          <a:xfrm flipV="1">
            <a:off x="4812840" y="6515280"/>
            <a:ext cx="266400" cy="72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00" name="Line 28"/>
          <p:cNvSpPr/>
          <p:nvPr/>
        </p:nvSpPr>
        <p:spPr>
          <a:xfrm flipV="1">
            <a:off x="4830840" y="656388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01" name="Line 29"/>
          <p:cNvSpPr/>
          <p:nvPr/>
        </p:nvSpPr>
        <p:spPr>
          <a:xfrm flipV="1">
            <a:off x="4848840" y="6630120"/>
            <a:ext cx="33336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02" name="CustomShape 30"/>
          <p:cNvSpPr/>
          <p:nvPr/>
        </p:nvSpPr>
        <p:spPr>
          <a:xfrm rot="954600">
            <a:off x="5415840" y="63345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03" name="Line 31"/>
          <p:cNvSpPr/>
          <p:nvPr/>
        </p:nvSpPr>
        <p:spPr>
          <a:xfrm>
            <a:off x="5548320" y="636444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04" name="Line 32"/>
          <p:cNvSpPr/>
          <p:nvPr/>
        </p:nvSpPr>
        <p:spPr>
          <a:xfrm>
            <a:off x="5529600" y="6430680"/>
            <a:ext cx="199080" cy="568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05" name="Line 33"/>
          <p:cNvSpPr/>
          <p:nvPr/>
        </p:nvSpPr>
        <p:spPr>
          <a:xfrm>
            <a:off x="5510520" y="6497640"/>
            <a:ext cx="265320" cy="75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06" name="Line 34"/>
          <p:cNvSpPr/>
          <p:nvPr/>
        </p:nvSpPr>
        <p:spPr>
          <a:xfrm>
            <a:off x="5491440" y="656388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07" name="Line 35"/>
          <p:cNvSpPr/>
          <p:nvPr/>
        </p:nvSpPr>
        <p:spPr>
          <a:xfrm>
            <a:off x="5472720" y="663012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08" name="CustomShape 36"/>
          <p:cNvSpPr/>
          <p:nvPr/>
        </p:nvSpPr>
        <p:spPr>
          <a:xfrm>
            <a:off x="5094360" y="63345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09" name="Line 37"/>
          <p:cNvSpPr/>
          <p:nvPr/>
        </p:nvSpPr>
        <p:spPr>
          <a:xfrm>
            <a:off x="5163120" y="64036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10" name="Line 38"/>
          <p:cNvSpPr/>
          <p:nvPr/>
        </p:nvSpPr>
        <p:spPr>
          <a:xfrm>
            <a:off x="5163120" y="647244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11" name="Line 39"/>
          <p:cNvSpPr/>
          <p:nvPr/>
        </p:nvSpPr>
        <p:spPr>
          <a:xfrm>
            <a:off x="5163120" y="654192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12" name="Line 40"/>
          <p:cNvSpPr/>
          <p:nvPr/>
        </p:nvSpPr>
        <p:spPr>
          <a:xfrm>
            <a:off x="5163120" y="66110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13" name="Line 41"/>
          <p:cNvSpPr/>
          <p:nvPr/>
        </p:nvSpPr>
        <p:spPr>
          <a:xfrm>
            <a:off x="5163120" y="66798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614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4754880" y="6702480"/>
            <a:ext cx="1211400" cy="318240"/>
          </a:xfrm>
          <a:prstGeom prst="rect">
            <a:avLst/>
          </a:prstGeom>
          <a:ln>
            <a:noFill/>
          </a:ln>
        </p:spPr>
      </p:pic>
      <p:pic>
        <p:nvPicPr>
          <p:cNvPr id="615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6864120" y="6354000"/>
            <a:ext cx="451080" cy="58536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sp>
        <p:nvSpPr>
          <p:cNvPr id="616" name="CustomShape 42"/>
          <p:cNvSpPr/>
          <p:nvPr/>
        </p:nvSpPr>
        <p:spPr>
          <a:xfrm>
            <a:off x="6309360" y="63867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17" name="Line 43"/>
          <p:cNvSpPr/>
          <p:nvPr/>
        </p:nvSpPr>
        <p:spPr>
          <a:xfrm>
            <a:off x="6378120" y="64558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18" name="Line 44"/>
          <p:cNvSpPr/>
          <p:nvPr/>
        </p:nvSpPr>
        <p:spPr>
          <a:xfrm>
            <a:off x="6378120" y="652464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19" name="Line 45"/>
          <p:cNvSpPr/>
          <p:nvPr/>
        </p:nvSpPr>
        <p:spPr>
          <a:xfrm>
            <a:off x="6378120" y="659412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20" name="Line 46"/>
          <p:cNvSpPr/>
          <p:nvPr/>
        </p:nvSpPr>
        <p:spPr>
          <a:xfrm>
            <a:off x="6378120" y="66632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21" name="Line 47"/>
          <p:cNvSpPr/>
          <p:nvPr/>
        </p:nvSpPr>
        <p:spPr>
          <a:xfrm>
            <a:off x="6378120" y="67320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22" name="CustomShape 48"/>
          <p:cNvSpPr/>
          <p:nvPr/>
        </p:nvSpPr>
        <p:spPr>
          <a:xfrm>
            <a:off x="5248440" y="1691280"/>
            <a:ext cx="2926080" cy="1544400"/>
          </a:xfrm>
          <a:prstGeom prst="wedgeRectCallout">
            <a:avLst>
              <a:gd name="adj1" fmla="val 10277"/>
              <a:gd name="adj2" fmla="val 25335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sp>
        <p:nvSpPr>
          <p:cNvPr id="623" name="TextShape 49"/>
          <p:cNvSpPr txBox="1"/>
          <p:nvPr/>
        </p:nvSpPr>
        <p:spPr>
          <a:xfrm>
            <a:off x="5979960" y="1691280"/>
            <a:ext cx="205812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New Grad Student</a:t>
            </a:r>
            <a:endParaRPr/>
          </a:p>
          <a:p>
            <a:r>
              <a:rPr lang="en-US">
                <a:latin typeface="Arial"/>
              </a:rPr>
              <a:t>Graphene</a:t>
            </a:r>
            <a:endParaRPr/>
          </a:p>
          <a:p>
            <a:r>
              <a:rPr lang="en-US">
                <a:latin typeface="Arial"/>
              </a:rPr>
              <a:t>NanoRibbons</a:t>
            </a:r>
            <a:endParaRPr/>
          </a:p>
        </p:txBody>
      </p:sp>
      <p:sp>
        <p:nvSpPr>
          <p:cNvPr id="624" name="CustomShape 50"/>
          <p:cNvSpPr/>
          <p:nvPr/>
        </p:nvSpPr>
        <p:spPr>
          <a:xfrm rot="20685000">
            <a:off x="5523840" y="25477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25" name="Line 51"/>
          <p:cNvSpPr/>
          <p:nvPr/>
        </p:nvSpPr>
        <p:spPr>
          <a:xfrm flipV="1">
            <a:off x="5544360" y="2578680"/>
            <a:ext cx="333000" cy="910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26" name="Line 52"/>
          <p:cNvSpPr/>
          <p:nvPr/>
        </p:nvSpPr>
        <p:spPr>
          <a:xfrm flipV="1">
            <a:off x="5562360" y="2681640"/>
            <a:ext cx="199800" cy="543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27" name="Line 53"/>
          <p:cNvSpPr/>
          <p:nvPr/>
        </p:nvSpPr>
        <p:spPr>
          <a:xfrm flipV="1">
            <a:off x="5580720" y="2730240"/>
            <a:ext cx="266400" cy="72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28" name="Line 54"/>
          <p:cNvSpPr/>
          <p:nvPr/>
        </p:nvSpPr>
        <p:spPr>
          <a:xfrm flipV="1">
            <a:off x="5598720" y="277884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29" name="Line 55"/>
          <p:cNvSpPr/>
          <p:nvPr/>
        </p:nvSpPr>
        <p:spPr>
          <a:xfrm flipV="1">
            <a:off x="5616720" y="2845080"/>
            <a:ext cx="33336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30" name="CustomShape 56"/>
          <p:cNvSpPr/>
          <p:nvPr/>
        </p:nvSpPr>
        <p:spPr>
          <a:xfrm rot="954600">
            <a:off x="6183720" y="25495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31" name="Line 57"/>
          <p:cNvSpPr/>
          <p:nvPr/>
        </p:nvSpPr>
        <p:spPr>
          <a:xfrm>
            <a:off x="6316200" y="257940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32" name="Line 58"/>
          <p:cNvSpPr/>
          <p:nvPr/>
        </p:nvSpPr>
        <p:spPr>
          <a:xfrm>
            <a:off x="6297480" y="2645640"/>
            <a:ext cx="199080" cy="568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33" name="Line 59"/>
          <p:cNvSpPr/>
          <p:nvPr/>
        </p:nvSpPr>
        <p:spPr>
          <a:xfrm>
            <a:off x="6278400" y="2712600"/>
            <a:ext cx="265320" cy="75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34" name="Line 60"/>
          <p:cNvSpPr/>
          <p:nvPr/>
        </p:nvSpPr>
        <p:spPr>
          <a:xfrm>
            <a:off x="6259320" y="277884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35" name="Line 61"/>
          <p:cNvSpPr/>
          <p:nvPr/>
        </p:nvSpPr>
        <p:spPr>
          <a:xfrm>
            <a:off x="6240600" y="284508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36" name="CustomShape 62"/>
          <p:cNvSpPr/>
          <p:nvPr/>
        </p:nvSpPr>
        <p:spPr>
          <a:xfrm>
            <a:off x="5862240" y="25495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37" name="Line 63"/>
          <p:cNvSpPr/>
          <p:nvPr/>
        </p:nvSpPr>
        <p:spPr>
          <a:xfrm>
            <a:off x="5931000" y="26186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38" name="Line 64"/>
          <p:cNvSpPr/>
          <p:nvPr/>
        </p:nvSpPr>
        <p:spPr>
          <a:xfrm>
            <a:off x="5931000" y="268740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39" name="Line 65"/>
          <p:cNvSpPr/>
          <p:nvPr/>
        </p:nvSpPr>
        <p:spPr>
          <a:xfrm>
            <a:off x="5931000" y="275688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40" name="Line 66"/>
          <p:cNvSpPr/>
          <p:nvPr/>
        </p:nvSpPr>
        <p:spPr>
          <a:xfrm>
            <a:off x="5931000" y="28260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41" name="Line 67"/>
          <p:cNvSpPr/>
          <p:nvPr/>
        </p:nvSpPr>
        <p:spPr>
          <a:xfrm>
            <a:off x="5931000" y="289476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642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5522760" y="2917440"/>
            <a:ext cx="1211400" cy="318240"/>
          </a:xfrm>
          <a:prstGeom prst="rect">
            <a:avLst/>
          </a:prstGeom>
          <a:ln>
            <a:noFill/>
          </a:ln>
        </p:spPr>
      </p:pic>
      <p:sp>
        <p:nvSpPr>
          <p:cNvPr id="643" name="CustomShape 68"/>
          <p:cNvSpPr/>
          <p:nvPr/>
        </p:nvSpPr>
        <p:spPr>
          <a:xfrm>
            <a:off x="7077240" y="26017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44" name="Line 69"/>
          <p:cNvSpPr/>
          <p:nvPr/>
        </p:nvSpPr>
        <p:spPr>
          <a:xfrm>
            <a:off x="7146000" y="26708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45" name="Line 70"/>
          <p:cNvSpPr/>
          <p:nvPr/>
        </p:nvSpPr>
        <p:spPr>
          <a:xfrm>
            <a:off x="7146000" y="273960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46" name="Line 71"/>
          <p:cNvSpPr/>
          <p:nvPr/>
        </p:nvSpPr>
        <p:spPr>
          <a:xfrm>
            <a:off x="7146000" y="280908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47" name="Line 72"/>
          <p:cNvSpPr/>
          <p:nvPr/>
        </p:nvSpPr>
        <p:spPr>
          <a:xfrm>
            <a:off x="7146000" y="28782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48" name="Line 73"/>
          <p:cNvSpPr/>
          <p:nvPr/>
        </p:nvSpPr>
        <p:spPr>
          <a:xfrm>
            <a:off x="7146000" y="294696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649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7406640" y="2568960"/>
            <a:ext cx="451080" cy="58536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pic>
        <p:nvPicPr>
          <p:cNvPr id="650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5259240" y="1743840"/>
            <a:ext cx="720720" cy="805680"/>
          </a:xfrm>
          <a:prstGeom prst="rect">
            <a:avLst/>
          </a:prstGeom>
          <a:ln>
            <a:noFill/>
          </a:ln>
        </p:spPr>
      </p:pic>
      <p:pic>
        <p:nvPicPr>
          <p:cNvPr id="651" name="Picture 2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2743200" y="3200400"/>
            <a:ext cx="2193120" cy="1864080"/>
          </a:xfrm>
          <a:prstGeom prst="rect">
            <a:avLst/>
          </a:prstGeom>
          <a:ln>
            <a:noFill/>
          </a:ln>
        </p:spPr>
      </p:pic>
      <p:sp>
        <p:nvSpPr>
          <p:cNvPr id="652" name="Line 74"/>
          <p:cNvSpPr/>
          <p:nvPr/>
        </p:nvSpPr>
        <p:spPr>
          <a:xfrm flipH="1" flipV="1">
            <a:off x="3566160" y="3749040"/>
            <a:ext cx="1041840" cy="1769760"/>
          </a:xfrm>
          <a:prstGeom prst="line">
            <a:avLst/>
          </a:prstGeom>
          <a:ln w="91440">
            <a:solidFill>
              <a:srgbClr val="ff3333"/>
            </a:solidFill>
            <a:round/>
            <a:tailEnd len="med" type="oval" w="med"/>
          </a:ln>
        </p:spPr>
      </p:sp>
      <p:sp>
        <p:nvSpPr>
          <p:cNvPr id="653" name="Line 75"/>
          <p:cNvSpPr/>
          <p:nvPr/>
        </p:nvSpPr>
        <p:spPr>
          <a:xfrm flipH="1">
            <a:off x="3566160" y="2750400"/>
            <a:ext cx="1905840" cy="1181520"/>
          </a:xfrm>
          <a:prstGeom prst="line">
            <a:avLst/>
          </a:prstGeom>
          <a:ln w="91440">
            <a:solidFill>
              <a:srgbClr val="ff3333"/>
            </a:solidFill>
            <a:round/>
          </a:ln>
        </p:spPr>
      </p:sp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TextShape 1"/>
          <p:cNvSpPr txBox="1"/>
          <p:nvPr/>
        </p:nvSpPr>
        <p:spPr>
          <a:xfrm>
            <a:off x="504360" y="285480"/>
            <a:ext cx="907164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Collaboration inside the Workspace</a:t>
            </a:r>
            <a:endParaRPr/>
          </a:p>
        </p:txBody>
      </p:sp>
      <p:pic>
        <p:nvPicPr>
          <p:cNvPr id="65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00" y="1188720"/>
            <a:ext cx="9966960" cy="6126480"/>
          </a:xfrm>
          <a:prstGeom prst="rect">
            <a:avLst/>
          </a:prstGeom>
          <a:ln>
            <a:noFill/>
          </a:ln>
        </p:spPr>
      </p:pic>
      <p:sp>
        <p:nvSpPr>
          <p:cNvPr id="656" name="CustomShape 2"/>
          <p:cNvSpPr/>
          <p:nvPr/>
        </p:nvSpPr>
        <p:spPr>
          <a:xfrm>
            <a:off x="182880" y="1554480"/>
            <a:ext cx="2011680" cy="1737360"/>
          </a:xfrm>
          <a:prstGeom prst="wedgeRectCallout">
            <a:avLst>
              <a:gd name="adj1" fmla="val 7184"/>
              <a:gd name="adj2" fmla="val 25233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65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4320" y="1645920"/>
            <a:ext cx="731520" cy="754200"/>
          </a:xfrm>
          <a:prstGeom prst="rect">
            <a:avLst/>
          </a:prstGeom>
          <a:ln>
            <a:noFill/>
          </a:ln>
        </p:spPr>
      </p:pic>
      <p:sp>
        <p:nvSpPr>
          <p:cNvPr id="658" name="CustomShape 3"/>
          <p:cNvSpPr/>
          <p:nvPr/>
        </p:nvSpPr>
        <p:spPr>
          <a:xfrm rot="19981800">
            <a:off x="1228680" y="16063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59" name="Line 4"/>
          <p:cNvSpPr/>
          <p:nvPr/>
        </p:nvSpPr>
        <p:spPr>
          <a:xfrm flipV="1">
            <a:off x="1222200" y="162000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60" name="Line 5"/>
          <p:cNvSpPr/>
          <p:nvPr/>
        </p:nvSpPr>
        <p:spPr>
          <a:xfrm flipV="1">
            <a:off x="1253520" y="1744200"/>
            <a:ext cx="184680" cy="93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61" name="Line 6"/>
          <p:cNvSpPr/>
          <p:nvPr/>
        </p:nvSpPr>
        <p:spPr>
          <a:xfrm flipV="1">
            <a:off x="1285200" y="1774800"/>
            <a:ext cx="245880" cy="1249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62" name="Line 7"/>
          <p:cNvSpPr/>
          <p:nvPr/>
        </p:nvSpPr>
        <p:spPr>
          <a:xfrm flipV="1">
            <a:off x="1316520" y="1805040"/>
            <a:ext cx="30744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63" name="Line 8"/>
          <p:cNvSpPr/>
          <p:nvPr/>
        </p:nvSpPr>
        <p:spPr>
          <a:xfrm flipV="1">
            <a:off x="1347480" y="18662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64" name="CustomShape 9"/>
          <p:cNvSpPr/>
          <p:nvPr/>
        </p:nvSpPr>
        <p:spPr>
          <a:xfrm rot="1347000">
            <a:off x="1532520" y="169128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65" name="Line 10"/>
          <p:cNvSpPr/>
          <p:nvPr/>
        </p:nvSpPr>
        <p:spPr>
          <a:xfrm>
            <a:off x="1693440" y="171000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66" name="Line 11"/>
          <p:cNvSpPr/>
          <p:nvPr/>
        </p:nvSpPr>
        <p:spPr>
          <a:xfrm>
            <a:off x="1667160" y="1773720"/>
            <a:ext cx="191160" cy="7884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67" name="Line 12"/>
          <p:cNvSpPr/>
          <p:nvPr/>
        </p:nvSpPr>
        <p:spPr>
          <a:xfrm>
            <a:off x="1640520" y="1837800"/>
            <a:ext cx="255240" cy="1054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68" name="Line 13"/>
          <p:cNvSpPr/>
          <p:nvPr/>
        </p:nvSpPr>
        <p:spPr>
          <a:xfrm>
            <a:off x="1614240" y="190188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69" name="Line 14"/>
          <p:cNvSpPr/>
          <p:nvPr/>
        </p:nvSpPr>
        <p:spPr>
          <a:xfrm>
            <a:off x="1587960" y="196524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70" name="CustomShape 15"/>
          <p:cNvSpPr/>
          <p:nvPr/>
        </p:nvSpPr>
        <p:spPr>
          <a:xfrm>
            <a:off x="1302840" y="178560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71" name="Line 16"/>
          <p:cNvSpPr/>
          <p:nvPr/>
        </p:nvSpPr>
        <p:spPr>
          <a:xfrm>
            <a:off x="1371600" y="185472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72" name="Line 17"/>
          <p:cNvSpPr/>
          <p:nvPr/>
        </p:nvSpPr>
        <p:spPr>
          <a:xfrm>
            <a:off x="1371600" y="192348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73" name="Line 18"/>
          <p:cNvSpPr/>
          <p:nvPr/>
        </p:nvSpPr>
        <p:spPr>
          <a:xfrm>
            <a:off x="1371600" y="199296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74" name="Line 19"/>
          <p:cNvSpPr/>
          <p:nvPr/>
        </p:nvSpPr>
        <p:spPr>
          <a:xfrm>
            <a:off x="1371600" y="20620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75" name="Line 20"/>
          <p:cNvSpPr/>
          <p:nvPr/>
        </p:nvSpPr>
        <p:spPr>
          <a:xfrm>
            <a:off x="1371600" y="21308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76" name="TextShape 21"/>
          <p:cNvSpPr txBox="1"/>
          <p:nvPr/>
        </p:nvSpPr>
        <p:spPr>
          <a:xfrm>
            <a:off x="317880" y="2433600"/>
            <a:ext cx="17658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M.P. Anantram</a:t>
            </a:r>
            <a:endParaRPr/>
          </a:p>
          <a:p>
            <a:r>
              <a:rPr lang="en-US">
                <a:latin typeface="Arial"/>
              </a:rPr>
              <a:t>Ph.D Student</a:t>
            </a:r>
            <a:endParaRPr/>
          </a:p>
          <a:p>
            <a:r>
              <a:rPr lang="en-US">
                <a:latin typeface="Arial"/>
              </a:rPr>
              <a:t>NanoStructures</a:t>
            </a:r>
            <a:endParaRPr/>
          </a:p>
        </p:txBody>
      </p:sp>
      <p:pic>
        <p:nvPicPr>
          <p:cNvPr id="67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129680" y="2144520"/>
            <a:ext cx="914400" cy="255600"/>
          </a:xfrm>
          <a:prstGeom prst="rect">
            <a:avLst/>
          </a:prstGeom>
          <a:ln>
            <a:noFill/>
          </a:ln>
        </p:spPr>
      </p:pic>
      <p:sp>
        <p:nvSpPr>
          <p:cNvPr id="678" name="CustomShape 22"/>
          <p:cNvSpPr/>
          <p:nvPr/>
        </p:nvSpPr>
        <p:spPr>
          <a:xfrm>
            <a:off x="4480560" y="5476320"/>
            <a:ext cx="2926080" cy="1544400"/>
          </a:xfrm>
          <a:prstGeom prst="wedgeRectCallout">
            <a:avLst>
              <a:gd name="adj1" fmla="val 23449"/>
              <a:gd name="adj2" fmla="val 1761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679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4608000" y="5518800"/>
            <a:ext cx="548640" cy="754200"/>
          </a:xfrm>
          <a:prstGeom prst="rect">
            <a:avLst/>
          </a:prstGeom>
          <a:ln>
            <a:noFill/>
          </a:ln>
        </p:spPr>
      </p:pic>
      <p:sp>
        <p:nvSpPr>
          <p:cNvPr id="680" name="TextShape 23"/>
          <p:cNvSpPr txBox="1"/>
          <p:nvPr/>
        </p:nvSpPr>
        <p:spPr>
          <a:xfrm>
            <a:off x="5212080" y="5476320"/>
            <a:ext cx="20934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Jing Guo</a:t>
            </a:r>
            <a:endParaRPr/>
          </a:p>
          <a:p>
            <a:r>
              <a:rPr lang="en-US">
                <a:latin typeface="Arial"/>
              </a:rPr>
              <a:t>Ph.D Student</a:t>
            </a:r>
            <a:endParaRPr/>
          </a:p>
          <a:p>
            <a:r>
              <a:rPr lang="en-US">
                <a:latin typeface="Arial"/>
              </a:rPr>
              <a:t>Carbon Nanotubes</a:t>
            </a:r>
            <a:endParaRPr/>
          </a:p>
        </p:txBody>
      </p:sp>
      <p:sp>
        <p:nvSpPr>
          <p:cNvPr id="681" name="CustomShape 24"/>
          <p:cNvSpPr/>
          <p:nvPr/>
        </p:nvSpPr>
        <p:spPr>
          <a:xfrm rot="20685000">
            <a:off x="4755960" y="63327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82" name="Line 25"/>
          <p:cNvSpPr/>
          <p:nvPr/>
        </p:nvSpPr>
        <p:spPr>
          <a:xfrm flipV="1">
            <a:off x="4776480" y="6363720"/>
            <a:ext cx="333000" cy="910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83" name="Line 26"/>
          <p:cNvSpPr/>
          <p:nvPr/>
        </p:nvSpPr>
        <p:spPr>
          <a:xfrm flipV="1">
            <a:off x="4794480" y="6466680"/>
            <a:ext cx="199800" cy="543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84" name="Line 27"/>
          <p:cNvSpPr/>
          <p:nvPr/>
        </p:nvSpPr>
        <p:spPr>
          <a:xfrm flipV="1">
            <a:off x="4812840" y="6515280"/>
            <a:ext cx="266400" cy="72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85" name="Line 28"/>
          <p:cNvSpPr/>
          <p:nvPr/>
        </p:nvSpPr>
        <p:spPr>
          <a:xfrm flipV="1">
            <a:off x="4830840" y="656388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86" name="Line 29"/>
          <p:cNvSpPr/>
          <p:nvPr/>
        </p:nvSpPr>
        <p:spPr>
          <a:xfrm flipV="1">
            <a:off x="4848840" y="6630120"/>
            <a:ext cx="33336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87" name="CustomShape 30"/>
          <p:cNvSpPr/>
          <p:nvPr/>
        </p:nvSpPr>
        <p:spPr>
          <a:xfrm rot="954600">
            <a:off x="5415840" y="63345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88" name="Line 31"/>
          <p:cNvSpPr/>
          <p:nvPr/>
        </p:nvSpPr>
        <p:spPr>
          <a:xfrm>
            <a:off x="5548320" y="636444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89" name="Line 32"/>
          <p:cNvSpPr/>
          <p:nvPr/>
        </p:nvSpPr>
        <p:spPr>
          <a:xfrm>
            <a:off x="5529600" y="6430680"/>
            <a:ext cx="199080" cy="568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90" name="Line 33"/>
          <p:cNvSpPr/>
          <p:nvPr/>
        </p:nvSpPr>
        <p:spPr>
          <a:xfrm>
            <a:off x="5510520" y="6497640"/>
            <a:ext cx="265320" cy="75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91" name="Line 34"/>
          <p:cNvSpPr/>
          <p:nvPr/>
        </p:nvSpPr>
        <p:spPr>
          <a:xfrm>
            <a:off x="5491440" y="656388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92" name="Line 35"/>
          <p:cNvSpPr/>
          <p:nvPr/>
        </p:nvSpPr>
        <p:spPr>
          <a:xfrm>
            <a:off x="5472720" y="663012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93" name="CustomShape 36"/>
          <p:cNvSpPr/>
          <p:nvPr/>
        </p:nvSpPr>
        <p:spPr>
          <a:xfrm>
            <a:off x="5094360" y="63345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694" name="Line 37"/>
          <p:cNvSpPr/>
          <p:nvPr/>
        </p:nvSpPr>
        <p:spPr>
          <a:xfrm>
            <a:off x="5163120" y="64036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95" name="Line 38"/>
          <p:cNvSpPr/>
          <p:nvPr/>
        </p:nvSpPr>
        <p:spPr>
          <a:xfrm>
            <a:off x="5163120" y="647244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96" name="Line 39"/>
          <p:cNvSpPr/>
          <p:nvPr/>
        </p:nvSpPr>
        <p:spPr>
          <a:xfrm>
            <a:off x="5163120" y="654192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97" name="Line 40"/>
          <p:cNvSpPr/>
          <p:nvPr/>
        </p:nvSpPr>
        <p:spPr>
          <a:xfrm>
            <a:off x="5163120" y="66110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698" name="Line 41"/>
          <p:cNvSpPr/>
          <p:nvPr/>
        </p:nvSpPr>
        <p:spPr>
          <a:xfrm>
            <a:off x="5163120" y="66798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699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4754880" y="6702480"/>
            <a:ext cx="1211400" cy="318240"/>
          </a:xfrm>
          <a:prstGeom prst="rect">
            <a:avLst/>
          </a:prstGeom>
          <a:ln>
            <a:noFill/>
          </a:ln>
        </p:spPr>
      </p:pic>
      <p:pic>
        <p:nvPicPr>
          <p:cNvPr id="700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6864120" y="6354000"/>
            <a:ext cx="451080" cy="58536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sp>
        <p:nvSpPr>
          <p:cNvPr id="701" name="CustomShape 42"/>
          <p:cNvSpPr/>
          <p:nvPr/>
        </p:nvSpPr>
        <p:spPr>
          <a:xfrm>
            <a:off x="6309360" y="638676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702" name="Line 43"/>
          <p:cNvSpPr/>
          <p:nvPr/>
        </p:nvSpPr>
        <p:spPr>
          <a:xfrm>
            <a:off x="6378120" y="64558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03" name="Line 44"/>
          <p:cNvSpPr/>
          <p:nvPr/>
        </p:nvSpPr>
        <p:spPr>
          <a:xfrm>
            <a:off x="6378120" y="652464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04" name="Line 45"/>
          <p:cNvSpPr/>
          <p:nvPr/>
        </p:nvSpPr>
        <p:spPr>
          <a:xfrm>
            <a:off x="6378120" y="659412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05" name="Line 46"/>
          <p:cNvSpPr/>
          <p:nvPr/>
        </p:nvSpPr>
        <p:spPr>
          <a:xfrm>
            <a:off x="6378120" y="66632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06" name="Line 47"/>
          <p:cNvSpPr/>
          <p:nvPr/>
        </p:nvSpPr>
        <p:spPr>
          <a:xfrm>
            <a:off x="6378120" y="67320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07" name="CustomShape 48"/>
          <p:cNvSpPr/>
          <p:nvPr/>
        </p:nvSpPr>
        <p:spPr>
          <a:xfrm>
            <a:off x="5248440" y="1691280"/>
            <a:ext cx="2926080" cy="1544400"/>
          </a:xfrm>
          <a:prstGeom prst="wedgeRectCallout">
            <a:avLst>
              <a:gd name="adj1" fmla="val 10277"/>
              <a:gd name="adj2" fmla="val 25335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sp>
        <p:nvSpPr>
          <p:cNvPr id="708" name="TextShape 49"/>
          <p:cNvSpPr txBox="1"/>
          <p:nvPr/>
        </p:nvSpPr>
        <p:spPr>
          <a:xfrm>
            <a:off x="5979960" y="1691280"/>
            <a:ext cx="205812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New Grad Student</a:t>
            </a:r>
            <a:endParaRPr/>
          </a:p>
          <a:p>
            <a:r>
              <a:rPr lang="en-US">
                <a:latin typeface="Arial"/>
              </a:rPr>
              <a:t>Graphene</a:t>
            </a:r>
            <a:endParaRPr/>
          </a:p>
          <a:p>
            <a:r>
              <a:rPr lang="en-US">
                <a:latin typeface="Arial"/>
              </a:rPr>
              <a:t>NanoRibbons</a:t>
            </a:r>
            <a:endParaRPr/>
          </a:p>
        </p:txBody>
      </p:sp>
      <p:sp>
        <p:nvSpPr>
          <p:cNvPr id="709" name="CustomShape 50"/>
          <p:cNvSpPr/>
          <p:nvPr/>
        </p:nvSpPr>
        <p:spPr>
          <a:xfrm rot="20685000">
            <a:off x="5523840" y="25477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710" name="Line 51"/>
          <p:cNvSpPr/>
          <p:nvPr/>
        </p:nvSpPr>
        <p:spPr>
          <a:xfrm flipV="1">
            <a:off x="5544360" y="2578680"/>
            <a:ext cx="333000" cy="910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11" name="Line 52"/>
          <p:cNvSpPr/>
          <p:nvPr/>
        </p:nvSpPr>
        <p:spPr>
          <a:xfrm flipV="1">
            <a:off x="5562360" y="2681640"/>
            <a:ext cx="199800" cy="543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12" name="Line 53"/>
          <p:cNvSpPr/>
          <p:nvPr/>
        </p:nvSpPr>
        <p:spPr>
          <a:xfrm flipV="1">
            <a:off x="5580720" y="2730240"/>
            <a:ext cx="266400" cy="72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13" name="Line 54"/>
          <p:cNvSpPr/>
          <p:nvPr/>
        </p:nvSpPr>
        <p:spPr>
          <a:xfrm flipV="1">
            <a:off x="5598720" y="277884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14" name="Line 55"/>
          <p:cNvSpPr/>
          <p:nvPr/>
        </p:nvSpPr>
        <p:spPr>
          <a:xfrm flipV="1">
            <a:off x="5616720" y="2845080"/>
            <a:ext cx="33336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15" name="CustomShape 56"/>
          <p:cNvSpPr/>
          <p:nvPr/>
        </p:nvSpPr>
        <p:spPr>
          <a:xfrm rot="954600">
            <a:off x="6183720" y="25495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716" name="Line 57"/>
          <p:cNvSpPr/>
          <p:nvPr/>
        </p:nvSpPr>
        <p:spPr>
          <a:xfrm>
            <a:off x="6316200" y="257940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17" name="Line 58"/>
          <p:cNvSpPr/>
          <p:nvPr/>
        </p:nvSpPr>
        <p:spPr>
          <a:xfrm>
            <a:off x="6297480" y="2645640"/>
            <a:ext cx="199080" cy="568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18" name="Line 59"/>
          <p:cNvSpPr/>
          <p:nvPr/>
        </p:nvSpPr>
        <p:spPr>
          <a:xfrm>
            <a:off x="6278400" y="2712600"/>
            <a:ext cx="265320" cy="75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19" name="Line 60"/>
          <p:cNvSpPr/>
          <p:nvPr/>
        </p:nvSpPr>
        <p:spPr>
          <a:xfrm>
            <a:off x="6259320" y="277884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20" name="Line 61"/>
          <p:cNvSpPr/>
          <p:nvPr/>
        </p:nvSpPr>
        <p:spPr>
          <a:xfrm>
            <a:off x="6240600" y="284508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21" name="CustomShape 62"/>
          <p:cNvSpPr/>
          <p:nvPr/>
        </p:nvSpPr>
        <p:spPr>
          <a:xfrm>
            <a:off x="5862240" y="25495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722" name="Line 63"/>
          <p:cNvSpPr/>
          <p:nvPr/>
        </p:nvSpPr>
        <p:spPr>
          <a:xfrm>
            <a:off x="5931000" y="26186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23" name="Line 64"/>
          <p:cNvSpPr/>
          <p:nvPr/>
        </p:nvSpPr>
        <p:spPr>
          <a:xfrm>
            <a:off x="5931000" y="268740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24" name="Line 65"/>
          <p:cNvSpPr/>
          <p:nvPr/>
        </p:nvSpPr>
        <p:spPr>
          <a:xfrm>
            <a:off x="5931000" y="275688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25" name="Line 66"/>
          <p:cNvSpPr/>
          <p:nvPr/>
        </p:nvSpPr>
        <p:spPr>
          <a:xfrm>
            <a:off x="5931000" y="28260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26" name="Line 67"/>
          <p:cNvSpPr/>
          <p:nvPr/>
        </p:nvSpPr>
        <p:spPr>
          <a:xfrm>
            <a:off x="5931000" y="289476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727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5522760" y="2917440"/>
            <a:ext cx="1211400" cy="318240"/>
          </a:xfrm>
          <a:prstGeom prst="rect">
            <a:avLst/>
          </a:prstGeom>
          <a:ln>
            <a:noFill/>
          </a:ln>
        </p:spPr>
      </p:pic>
      <p:sp>
        <p:nvSpPr>
          <p:cNvPr id="728" name="CustomShape 68"/>
          <p:cNvSpPr/>
          <p:nvPr/>
        </p:nvSpPr>
        <p:spPr>
          <a:xfrm>
            <a:off x="7077240" y="26017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729" name="Line 69"/>
          <p:cNvSpPr/>
          <p:nvPr/>
        </p:nvSpPr>
        <p:spPr>
          <a:xfrm>
            <a:off x="7146000" y="26708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30" name="Line 70"/>
          <p:cNvSpPr/>
          <p:nvPr/>
        </p:nvSpPr>
        <p:spPr>
          <a:xfrm>
            <a:off x="7146000" y="273960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31" name="Line 71"/>
          <p:cNvSpPr/>
          <p:nvPr/>
        </p:nvSpPr>
        <p:spPr>
          <a:xfrm>
            <a:off x="7146000" y="280908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32" name="Line 72"/>
          <p:cNvSpPr/>
          <p:nvPr/>
        </p:nvSpPr>
        <p:spPr>
          <a:xfrm>
            <a:off x="7146000" y="287820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733" name="Line 73"/>
          <p:cNvSpPr/>
          <p:nvPr/>
        </p:nvSpPr>
        <p:spPr>
          <a:xfrm>
            <a:off x="7146000" y="294696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734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7406640" y="2568960"/>
            <a:ext cx="451080" cy="58536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pic>
        <p:nvPicPr>
          <p:cNvPr id="735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5259240" y="1743840"/>
            <a:ext cx="720720" cy="805680"/>
          </a:xfrm>
          <a:prstGeom prst="rect">
            <a:avLst/>
          </a:prstGeom>
          <a:ln>
            <a:noFill/>
          </a:ln>
        </p:spPr>
      </p:pic>
      <p:pic>
        <p:nvPicPr>
          <p:cNvPr id="736" name="Picture 2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2743200" y="3200400"/>
            <a:ext cx="2193120" cy="1864080"/>
          </a:xfrm>
          <a:prstGeom prst="rect">
            <a:avLst/>
          </a:prstGeom>
          <a:ln>
            <a:noFill/>
          </a:ln>
        </p:spPr>
      </p:pic>
      <p:sp>
        <p:nvSpPr>
          <p:cNvPr id="737" name="Line 74"/>
          <p:cNvSpPr/>
          <p:nvPr/>
        </p:nvSpPr>
        <p:spPr>
          <a:xfrm flipH="1">
            <a:off x="3657600" y="2743200"/>
            <a:ext cx="1802160" cy="1097280"/>
          </a:xfrm>
          <a:prstGeom prst="line">
            <a:avLst/>
          </a:prstGeom>
          <a:ln w="91440">
            <a:solidFill>
              <a:srgbClr val="ff3333"/>
            </a:solidFill>
            <a:round/>
          </a:ln>
        </p:spPr>
      </p:sp>
      <p:sp>
        <p:nvSpPr>
          <p:cNvPr id="738" name="Line 75"/>
          <p:cNvSpPr/>
          <p:nvPr/>
        </p:nvSpPr>
        <p:spPr>
          <a:xfrm>
            <a:off x="2011680" y="2522520"/>
            <a:ext cx="1554480" cy="1280160"/>
          </a:xfrm>
          <a:prstGeom prst="line">
            <a:avLst/>
          </a:prstGeom>
          <a:ln w="91440">
            <a:solidFill>
              <a:srgbClr val="ff3333"/>
            </a:solidFill>
            <a:round/>
          </a:ln>
        </p:spPr>
      </p:sp>
      <p:sp>
        <p:nvSpPr>
          <p:cNvPr id="739" name="Line 76"/>
          <p:cNvSpPr/>
          <p:nvPr/>
        </p:nvSpPr>
        <p:spPr>
          <a:xfrm flipH="1" flipV="1">
            <a:off x="3566160" y="3749040"/>
            <a:ext cx="1041840" cy="1769760"/>
          </a:xfrm>
          <a:prstGeom prst="line">
            <a:avLst/>
          </a:prstGeom>
          <a:ln w="91440">
            <a:solidFill>
              <a:srgbClr val="ff3333"/>
            </a:solidFill>
            <a:round/>
            <a:tailEnd len="med" type="oval" w="med"/>
          </a:ln>
        </p:spPr>
      </p:sp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5096160" y="1895040"/>
            <a:ext cx="2493360" cy="7315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Web Server</a:t>
            </a:r>
            <a:endParaRPr/>
          </a:p>
        </p:txBody>
      </p:sp>
      <p:sp>
        <p:nvSpPr>
          <p:cNvPr id="84" name="CustomShape 2"/>
          <p:cNvSpPr/>
          <p:nvPr/>
        </p:nvSpPr>
        <p:spPr>
          <a:xfrm>
            <a:off x="5206320" y="3499200"/>
            <a:ext cx="2286000" cy="64008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Middleware</a:t>
            </a:r>
            <a:endParaRPr/>
          </a:p>
        </p:txBody>
      </p:sp>
      <p:pic>
        <p:nvPicPr>
          <p:cNvPr id="8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901760" y="5018040"/>
            <a:ext cx="1415520" cy="1490760"/>
          </a:xfrm>
          <a:prstGeom prst="rect">
            <a:avLst/>
          </a:prstGeom>
          <a:ln>
            <a:noFill/>
          </a:ln>
        </p:spPr>
      </p:pic>
      <p:sp>
        <p:nvSpPr>
          <p:cNvPr id="86" name="Line 3"/>
          <p:cNvSpPr/>
          <p:nvPr/>
        </p:nvSpPr>
        <p:spPr>
          <a:xfrm>
            <a:off x="9575640" y="440640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7" name="Line 4"/>
          <p:cNvSpPr/>
          <p:nvPr/>
        </p:nvSpPr>
        <p:spPr>
          <a:xfrm>
            <a:off x="9446760" y="440640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8" name="Line 5"/>
          <p:cNvSpPr/>
          <p:nvPr/>
        </p:nvSpPr>
        <p:spPr>
          <a:xfrm>
            <a:off x="9318240" y="440640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9" name="Line 6"/>
          <p:cNvSpPr/>
          <p:nvPr/>
        </p:nvSpPr>
        <p:spPr>
          <a:xfrm>
            <a:off x="9189720" y="440640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0" name="Line 7"/>
          <p:cNvSpPr/>
          <p:nvPr/>
        </p:nvSpPr>
        <p:spPr>
          <a:xfrm>
            <a:off x="9060840" y="440640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1" name="Line 8"/>
          <p:cNvSpPr/>
          <p:nvPr/>
        </p:nvSpPr>
        <p:spPr>
          <a:xfrm>
            <a:off x="8932320" y="440640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2" name="Line 9"/>
          <p:cNvSpPr/>
          <p:nvPr/>
        </p:nvSpPr>
        <p:spPr>
          <a:xfrm>
            <a:off x="8803800" y="440640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3" name="Line 10"/>
          <p:cNvSpPr/>
          <p:nvPr/>
        </p:nvSpPr>
        <p:spPr>
          <a:xfrm>
            <a:off x="8674920" y="440640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4" name="Line 11"/>
          <p:cNvSpPr/>
          <p:nvPr/>
        </p:nvSpPr>
        <p:spPr>
          <a:xfrm>
            <a:off x="8546400" y="440640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5" name="Line 12"/>
          <p:cNvSpPr/>
          <p:nvPr/>
        </p:nvSpPr>
        <p:spPr>
          <a:xfrm flipH="1">
            <a:off x="8466480" y="452088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6" name="Line 13"/>
          <p:cNvSpPr/>
          <p:nvPr/>
        </p:nvSpPr>
        <p:spPr>
          <a:xfrm flipH="1">
            <a:off x="8482680" y="467316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7" name="Line 14"/>
          <p:cNvSpPr/>
          <p:nvPr/>
        </p:nvSpPr>
        <p:spPr>
          <a:xfrm flipH="1">
            <a:off x="8498880" y="482544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8" name="Line 15"/>
          <p:cNvSpPr/>
          <p:nvPr/>
        </p:nvSpPr>
        <p:spPr>
          <a:xfrm>
            <a:off x="8515440" y="497808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9" name="Line 16"/>
          <p:cNvSpPr/>
          <p:nvPr/>
        </p:nvSpPr>
        <p:spPr>
          <a:xfrm flipH="1">
            <a:off x="8531640" y="513036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0" name="Line 17"/>
          <p:cNvSpPr/>
          <p:nvPr/>
        </p:nvSpPr>
        <p:spPr>
          <a:xfrm flipH="1">
            <a:off x="8547480" y="528264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1" name="Line 18"/>
          <p:cNvSpPr/>
          <p:nvPr/>
        </p:nvSpPr>
        <p:spPr>
          <a:xfrm flipH="1">
            <a:off x="8563680" y="543528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2" name="Line 19"/>
          <p:cNvSpPr/>
          <p:nvPr/>
        </p:nvSpPr>
        <p:spPr>
          <a:xfrm>
            <a:off x="6307200" y="2718000"/>
            <a:ext cx="0" cy="6400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03" name="Line 20"/>
          <p:cNvSpPr/>
          <p:nvPr/>
        </p:nvSpPr>
        <p:spPr>
          <a:xfrm>
            <a:off x="5669280" y="4272480"/>
            <a:ext cx="0" cy="74556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04" name="Line 21"/>
          <p:cNvSpPr/>
          <p:nvPr/>
        </p:nvSpPr>
        <p:spPr>
          <a:xfrm>
            <a:off x="3890880" y="1526400"/>
            <a:ext cx="0" cy="5486400"/>
          </a:xfrm>
          <a:prstGeom prst="line">
            <a:avLst/>
          </a:prstGeom>
          <a:ln w="18360">
            <a:solidFill>
              <a:srgbClr val="808080"/>
            </a:solidFill>
            <a:custDash>
              <a:ds d="508000" sp="508000"/>
              <a:ds d="508000" sp="508000"/>
            </a:custDash>
            <a:round/>
          </a:ln>
        </p:spPr>
      </p:sp>
      <p:sp>
        <p:nvSpPr>
          <p:cNvPr id="105" name="Line 22"/>
          <p:cNvSpPr/>
          <p:nvPr/>
        </p:nvSpPr>
        <p:spPr>
          <a:xfrm>
            <a:off x="3411360" y="2391120"/>
            <a:ext cx="1554480" cy="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06" name="TextShape 23"/>
          <p:cNvSpPr txBox="1"/>
          <p:nvPr/>
        </p:nvSpPr>
        <p:spPr>
          <a:xfrm>
            <a:off x="789840" y="1188720"/>
            <a:ext cx="2166480" cy="34488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User's Web Browser</a:t>
            </a:r>
            <a:endParaRPr/>
          </a:p>
        </p:txBody>
      </p:sp>
      <p:sp>
        <p:nvSpPr>
          <p:cNvPr id="107" name="CustomShape 24"/>
          <p:cNvSpPr/>
          <p:nvPr/>
        </p:nvSpPr>
        <p:spPr>
          <a:xfrm>
            <a:off x="6761160" y="4547520"/>
            <a:ext cx="105012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Submit</a:t>
            </a:r>
            <a:endParaRPr/>
          </a:p>
          <a:p>
            <a:pPr algn="ctr"/>
            <a:r>
              <a:rPr lang="en-US">
                <a:latin typeface="Arial"/>
              </a:rPr>
              <a:t>Proxy</a:t>
            </a:r>
            <a:endParaRPr/>
          </a:p>
        </p:txBody>
      </p:sp>
      <p:sp>
        <p:nvSpPr>
          <p:cNvPr id="108" name="Line 25"/>
          <p:cNvSpPr/>
          <p:nvPr/>
        </p:nvSpPr>
        <p:spPr>
          <a:xfrm flipV="1">
            <a:off x="6035040" y="4846320"/>
            <a:ext cx="654120" cy="45720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09" name="Line 26"/>
          <p:cNvSpPr/>
          <p:nvPr/>
        </p:nvSpPr>
        <p:spPr>
          <a:xfrm flipV="1">
            <a:off x="7863840" y="4825440"/>
            <a:ext cx="599040" cy="100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10" name="TextShape 27"/>
          <p:cNvSpPr txBox="1"/>
          <p:nvPr/>
        </p:nvSpPr>
        <p:spPr>
          <a:xfrm>
            <a:off x="8714880" y="4012560"/>
            <a:ext cx="651600" cy="34488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pic>
        <p:nvPicPr>
          <p:cNvPr id="11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8679600" y="4378320"/>
            <a:ext cx="638640" cy="548640"/>
          </a:xfrm>
          <a:prstGeom prst="rect">
            <a:avLst/>
          </a:prstGeom>
          <a:ln>
            <a:noFill/>
          </a:ln>
        </p:spPr>
      </p:pic>
      <p:pic>
        <p:nvPicPr>
          <p:cNvPr id="112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9096840" y="4825440"/>
            <a:ext cx="638640" cy="548640"/>
          </a:xfrm>
          <a:prstGeom prst="rect">
            <a:avLst/>
          </a:prstGeom>
          <a:ln>
            <a:noFill/>
          </a:ln>
        </p:spPr>
      </p:pic>
      <p:pic>
        <p:nvPicPr>
          <p:cNvPr id="113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6688800" y="6193440"/>
            <a:ext cx="958320" cy="1033200"/>
          </a:xfrm>
          <a:prstGeom prst="rect">
            <a:avLst/>
          </a:prstGeom>
          <a:ln>
            <a:noFill/>
          </a:ln>
        </p:spPr>
      </p:pic>
      <p:sp>
        <p:nvSpPr>
          <p:cNvPr id="114" name="TextShape 28"/>
          <p:cNvSpPr txBox="1"/>
          <p:nvPr/>
        </p:nvSpPr>
        <p:spPr>
          <a:xfrm>
            <a:off x="7428600" y="6805440"/>
            <a:ext cx="157536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Visualization</a:t>
            </a:r>
            <a:endParaRPr/>
          </a:p>
        </p:txBody>
      </p:sp>
      <p:sp>
        <p:nvSpPr>
          <p:cNvPr id="115" name="Line 29"/>
          <p:cNvSpPr/>
          <p:nvPr/>
        </p:nvSpPr>
        <p:spPr>
          <a:xfrm>
            <a:off x="5993280" y="6126480"/>
            <a:ext cx="750960" cy="4543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16" name="CustomShape 30"/>
          <p:cNvSpPr/>
          <p:nvPr/>
        </p:nvSpPr>
        <p:spPr>
          <a:xfrm>
            <a:off x="7632000" y="5855040"/>
            <a:ext cx="963360" cy="911520"/>
          </a:xfrm>
          <a:prstGeom prst="wedgeRectCallout">
            <a:avLst>
              <a:gd name="adj1" fmla="val -8367"/>
              <a:gd name="adj2" fmla="val 18709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17" name="CustomShape 31"/>
          <p:cNvSpPr/>
          <p:nvPr/>
        </p:nvSpPr>
        <p:spPr>
          <a:xfrm>
            <a:off x="4181400" y="4337640"/>
            <a:ext cx="1005840" cy="839520"/>
          </a:xfrm>
          <a:prstGeom prst="wedgeRectCallout">
            <a:avLst>
              <a:gd name="adj1" fmla="val 26592"/>
              <a:gd name="adj2" fmla="val 21711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18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723080" y="5917680"/>
            <a:ext cx="775080" cy="783720"/>
          </a:xfrm>
          <a:prstGeom prst="rect">
            <a:avLst/>
          </a:prstGeom>
          <a:ln>
            <a:noFill/>
          </a:ln>
        </p:spPr>
      </p:pic>
      <p:pic>
        <p:nvPicPr>
          <p:cNvPr id="119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4275000" y="4422600"/>
            <a:ext cx="794160" cy="675360"/>
          </a:xfrm>
          <a:prstGeom prst="rect">
            <a:avLst/>
          </a:prstGeom>
          <a:ln>
            <a:noFill/>
          </a:ln>
        </p:spPr>
      </p:pic>
      <p:sp>
        <p:nvSpPr>
          <p:cNvPr id="120" name="TextShape 32"/>
          <p:cNvSpPr txBox="1"/>
          <p:nvPr/>
        </p:nvSpPr>
        <p:spPr>
          <a:xfrm>
            <a:off x="4080240" y="6400800"/>
            <a:ext cx="1589040" cy="59940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>
                <a:latin typeface="Arial"/>
              </a:rPr>
              <a:t>Tool Session</a:t>
            </a:r>
            <a:endParaRPr/>
          </a:p>
          <a:p>
            <a:pPr algn="ctr"/>
            <a:r>
              <a:rPr b="1" lang="en-US">
                <a:latin typeface="Arial"/>
              </a:rPr>
              <a:t>Containers</a:t>
            </a:r>
            <a:endParaRPr/>
          </a:p>
        </p:txBody>
      </p:sp>
      <p:sp>
        <p:nvSpPr>
          <p:cNvPr id="121" name="TextShape 33"/>
          <p:cNvSpPr txBox="1"/>
          <p:nvPr/>
        </p:nvSpPr>
        <p:spPr>
          <a:xfrm>
            <a:off x="5681160" y="1191600"/>
            <a:ext cx="2555280" cy="34488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HUBzero Infrastructure</a:t>
            </a:r>
            <a:endParaRPr/>
          </a:p>
        </p:txBody>
      </p:sp>
      <p:pic>
        <p:nvPicPr>
          <p:cNvPr id="122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221760" y="1939320"/>
            <a:ext cx="1955880" cy="1966680"/>
          </a:xfrm>
          <a:prstGeom prst="rect">
            <a:avLst/>
          </a:prstGeom>
          <a:ln>
            <a:noFill/>
          </a:ln>
        </p:spPr>
      </p:pic>
      <p:pic>
        <p:nvPicPr>
          <p:cNvPr id="123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2259000" y="1834560"/>
            <a:ext cx="1071720" cy="1449000"/>
          </a:xfrm>
          <a:prstGeom prst="rect">
            <a:avLst/>
          </a:prstGeom>
          <a:ln>
            <a:noFill/>
          </a:ln>
        </p:spPr>
      </p:pic>
      <p:sp>
        <p:nvSpPr>
          <p:cNvPr id="124" name="Line 34"/>
          <p:cNvSpPr/>
          <p:nvPr/>
        </p:nvSpPr>
        <p:spPr>
          <a:xfrm>
            <a:off x="1948320" y="2894040"/>
            <a:ext cx="76320" cy="86760"/>
          </a:xfrm>
          <a:prstGeom prst="line">
            <a:avLst/>
          </a:prstGeom>
          <a:ln>
            <a:solidFill>
              <a:srgbClr val="3465a4"/>
            </a:solidFill>
          </a:ln>
        </p:spPr>
      </p:sp>
      <p:sp>
        <p:nvSpPr>
          <p:cNvPr id="125" name="Line 35"/>
          <p:cNvSpPr/>
          <p:nvPr/>
        </p:nvSpPr>
        <p:spPr>
          <a:xfrm flipV="1">
            <a:off x="1948320" y="2894040"/>
            <a:ext cx="76320" cy="86760"/>
          </a:xfrm>
          <a:prstGeom prst="line">
            <a:avLst/>
          </a:prstGeom>
          <a:ln>
            <a:solidFill>
              <a:srgbClr val="3465a4"/>
            </a:solidFill>
          </a:ln>
        </p:spPr>
      </p:sp>
      <p:sp>
        <p:nvSpPr>
          <p:cNvPr id="126" name="Line 36"/>
          <p:cNvSpPr/>
          <p:nvPr/>
        </p:nvSpPr>
        <p:spPr>
          <a:xfrm flipV="1">
            <a:off x="1986480" y="2871360"/>
            <a:ext cx="0" cy="144000"/>
          </a:xfrm>
          <a:prstGeom prst="line">
            <a:avLst/>
          </a:prstGeom>
          <a:ln>
            <a:solidFill>
              <a:srgbClr val="3465a4"/>
            </a:solidFill>
          </a:ln>
        </p:spPr>
      </p:sp>
      <p:sp>
        <p:nvSpPr>
          <p:cNvPr id="127" name="Line 37"/>
          <p:cNvSpPr/>
          <p:nvPr/>
        </p:nvSpPr>
        <p:spPr>
          <a:xfrm>
            <a:off x="1930320" y="2937600"/>
            <a:ext cx="114480" cy="0"/>
          </a:xfrm>
          <a:prstGeom prst="line">
            <a:avLst/>
          </a:prstGeom>
          <a:ln>
            <a:solidFill>
              <a:srgbClr val="3465a4"/>
            </a:solidFill>
          </a:ln>
        </p:spPr>
      </p:sp>
      <p:sp>
        <p:nvSpPr>
          <p:cNvPr id="128" name="Line 38"/>
          <p:cNvSpPr/>
          <p:nvPr/>
        </p:nvSpPr>
        <p:spPr>
          <a:xfrm>
            <a:off x="1980000" y="2941920"/>
            <a:ext cx="278640" cy="342720"/>
          </a:xfrm>
          <a:prstGeom prst="line">
            <a:avLst/>
          </a:prstGeom>
          <a:ln>
            <a:solidFill>
              <a:srgbClr val="3465a4"/>
            </a:solidFill>
          </a:ln>
        </p:spPr>
      </p:sp>
      <p:sp>
        <p:nvSpPr>
          <p:cNvPr id="129" name="Line 39"/>
          <p:cNvSpPr/>
          <p:nvPr/>
        </p:nvSpPr>
        <p:spPr>
          <a:xfrm flipV="1">
            <a:off x="1995840" y="1839240"/>
            <a:ext cx="263160" cy="1110240"/>
          </a:xfrm>
          <a:prstGeom prst="line">
            <a:avLst/>
          </a:prstGeom>
          <a:ln>
            <a:solidFill>
              <a:srgbClr val="3465a4"/>
            </a:solidFill>
          </a:ln>
        </p:spPr>
      </p:sp>
      <p:pic>
        <p:nvPicPr>
          <p:cNvPr id="130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1878480" y="2912760"/>
            <a:ext cx="118800" cy="181800"/>
          </a:xfrm>
          <a:prstGeom prst="rect">
            <a:avLst/>
          </a:prstGeom>
          <a:ln>
            <a:noFill/>
          </a:ln>
        </p:spPr>
      </p:pic>
      <p:sp>
        <p:nvSpPr>
          <p:cNvPr id="131" name="CustomShape 40"/>
          <p:cNvSpPr/>
          <p:nvPr/>
        </p:nvSpPr>
        <p:spPr>
          <a:xfrm>
            <a:off x="2259720" y="2191320"/>
            <a:ext cx="1071000" cy="129240"/>
          </a:xfrm>
          <a:prstGeom prst="rect">
            <a:avLst/>
          </a:prstGeom>
          <a:noFill/>
          <a:ln w="18360">
            <a:solidFill>
              <a:srgbClr val="ff0000"/>
            </a:solidFill>
            <a:round/>
          </a:ln>
        </p:spPr>
      </p:sp>
      <p:sp>
        <p:nvSpPr>
          <p:cNvPr id="132" name="TextShape 41"/>
          <p:cNvSpPr txBox="1"/>
          <p:nvPr/>
        </p:nvSpPr>
        <p:spPr>
          <a:xfrm>
            <a:off x="504360" y="317520"/>
            <a:ext cx="9071640" cy="62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The HUBzero Platform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CustomShape 1"/>
          <p:cNvSpPr/>
          <p:nvPr/>
        </p:nvSpPr>
        <p:spPr>
          <a:xfrm>
            <a:off x="183600" y="1990800"/>
            <a:ext cx="3334680" cy="5232960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ffffff"/>
              </a:gs>
            </a:gsLst>
            <a:path path="circle"/>
          </a:gradFill>
          <a:ln>
            <a:noFill/>
          </a:ln>
        </p:spPr>
      </p:sp>
      <p:sp>
        <p:nvSpPr>
          <p:cNvPr id="741" name="TextShape 2"/>
          <p:cNvSpPr txBox="1"/>
          <p:nvPr/>
        </p:nvSpPr>
        <p:spPr>
          <a:xfrm>
            <a:off x="321120" y="1800360"/>
            <a:ext cx="3053520" cy="4334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2400">
                <a:latin typeface="Arial"/>
              </a:rPr>
              <a:t>Pegasus Workflows</a:t>
            </a:r>
            <a:endParaRPr/>
          </a:p>
        </p:txBody>
      </p:sp>
      <p:sp>
        <p:nvSpPr>
          <p:cNvPr id="742" name="TextShape 3"/>
          <p:cNvSpPr txBox="1"/>
          <p:nvPr/>
        </p:nvSpPr>
        <p:spPr>
          <a:xfrm>
            <a:off x="3384000" y="1800360"/>
            <a:ext cx="3993840" cy="4334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2400">
                <a:latin typeface="Arial"/>
              </a:rPr>
              <a:t>Uncertainty Quantification</a:t>
            </a:r>
            <a:endParaRPr/>
          </a:p>
        </p:txBody>
      </p:sp>
      <p:sp>
        <p:nvSpPr>
          <p:cNvPr id="743" name="TextShape 4"/>
          <p:cNvSpPr txBox="1"/>
          <p:nvPr/>
        </p:nvSpPr>
        <p:spPr>
          <a:xfrm>
            <a:off x="504720" y="285840"/>
            <a:ext cx="907164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Productivity in the Workspace</a:t>
            </a:r>
            <a:endParaRPr/>
          </a:p>
        </p:txBody>
      </p:sp>
      <p:sp>
        <p:nvSpPr>
          <p:cNvPr id="744" name="Line 5"/>
          <p:cNvSpPr/>
          <p:nvPr/>
        </p:nvSpPr>
        <p:spPr>
          <a:xfrm>
            <a:off x="2837160" y="4317120"/>
            <a:ext cx="4356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45" name="Line 6"/>
          <p:cNvSpPr/>
          <p:nvPr/>
        </p:nvSpPr>
        <p:spPr>
          <a:xfrm>
            <a:off x="279324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46" name="Line 7"/>
          <p:cNvSpPr/>
          <p:nvPr/>
        </p:nvSpPr>
        <p:spPr>
          <a:xfrm>
            <a:off x="274896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47" name="Line 8"/>
          <p:cNvSpPr/>
          <p:nvPr/>
        </p:nvSpPr>
        <p:spPr>
          <a:xfrm>
            <a:off x="2705400" y="4317120"/>
            <a:ext cx="4356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48" name="Line 9"/>
          <p:cNvSpPr/>
          <p:nvPr/>
        </p:nvSpPr>
        <p:spPr>
          <a:xfrm>
            <a:off x="2661120" y="4317120"/>
            <a:ext cx="4428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49" name="Line 10"/>
          <p:cNvSpPr/>
          <p:nvPr/>
        </p:nvSpPr>
        <p:spPr>
          <a:xfrm>
            <a:off x="261720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50" name="Line 11"/>
          <p:cNvSpPr/>
          <p:nvPr/>
        </p:nvSpPr>
        <p:spPr>
          <a:xfrm>
            <a:off x="257328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51" name="Line 12"/>
          <p:cNvSpPr/>
          <p:nvPr/>
        </p:nvSpPr>
        <p:spPr>
          <a:xfrm>
            <a:off x="252936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52" name="Line 13"/>
          <p:cNvSpPr/>
          <p:nvPr/>
        </p:nvSpPr>
        <p:spPr>
          <a:xfrm>
            <a:off x="2485440" y="4317120"/>
            <a:ext cx="4356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53" name="Line 14"/>
          <p:cNvSpPr/>
          <p:nvPr/>
        </p:nvSpPr>
        <p:spPr>
          <a:xfrm flipH="1">
            <a:off x="2458080" y="435168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54" name="Line 15"/>
          <p:cNvSpPr/>
          <p:nvPr/>
        </p:nvSpPr>
        <p:spPr>
          <a:xfrm flipH="1">
            <a:off x="2463840" y="43970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55" name="Line 16"/>
          <p:cNvSpPr/>
          <p:nvPr/>
        </p:nvSpPr>
        <p:spPr>
          <a:xfrm flipH="1">
            <a:off x="2469240" y="444240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56" name="Line 17"/>
          <p:cNvSpPr/>
          <p:nvPr/>
        </p:nvSpPr>
        <p:spPr>
          <a:xfrm>
            <a:off x="2475000" y="448848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57" name="Line 18"/>
          <p:cNvSpPr/>
          <p:nvPr/>
        </p:nvSpPr>
        <p:spPr>
          <a:xfrm flipH="1">
            <a:off x="2480400" y="45338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58" name="Line 19"/>
          <p:cNvSpPr/>
          <p:nvPr/>
        </p:nvSpPr>
        <p:spPr>
          <a:xfrm flipH="1">
            <a:off x="2485800" y="457920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59" name="Line 20"/>
          <p:cNvSpPr/>
          <p:nvPr/>
        </p:nvSpPr>
        <p:spPr>
          <a:xfrm flipH="1">
            <a:off x="2491560" y="462492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60" name="Line 21"/>
          <p:cNvSpPr/>
          <p:nvPr/>
        </p:nvSpPr>
        <p:spPr>
          <a:xfrm>
            <a:off x="2837160" y="4317120"/>
            <a:ext cx="4356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61" name="Line 22"/>
          <p:cNvSpPr/>
          <p:nvPr/>
        </p:nvSpPr>
        <p:spPr>
          <a:xfrm>
            <a:off x="279324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62" name="Line 23"/>
          <p:cNvSpPr/>
          <p:nvPr/>
        </p:nvSpPr>
        <p:spPr>
          <a:xfrm>
            <a:off x="274896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63" name="Line 24"/>
          <p:cNvSpPr/>
          <p:nvPr/>
        </p:nvSpPr>
        <p:spPr>
          <a:xfrm>
            <a:off x="2705400" y="4317120"/>
            <a:ext cx="4356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64" name="Line 25"/>
          <p:cNvSpPr/>
          <p:nvPr/>
        </p:nvSpPr>
        <p:spPr>
          <a:xfrm>
            <a:off x="2661120" y="4317120"/>
            <a:ext cx="4428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65" name="Line 26"/>
          <p:cNvSpPr/>
          <p:nvPr/>
        </p:nvSpPr>
        <p:spPr>
          <a:xfrm>
            <a:off x="261720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66" name="Line 27"/>
          <p:cNvSpPr/>
          <p:nvPr/>
        </p:nvSpPr>
        <p:spPr>
          <a:xfrm>
            <a:off x="257328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67" name="Line 28"/>
          <p:cNvSpPr/>
          <p:nvPr/>
        </p:nvSpPr>
        <p:spPr>
          <a:xfrm>
            <a:off x="252936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68" name="Line 29"/>
          <p:cNvSpPr/>
          <p:nvPr/>
        </p:nvSpPr>
        <p:spPr>
          <a:xfrm>
            <a:off x="2485440" y="4317120"/>
            <a:ext cx="4356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76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531160" y="4308840"/>
            <a:ext cx="217800" cy="164160"/>
          </a:xfrm>
          <a:prstGeom prst="rect">
            <a:avLst/>
          </a:prstGeom>
          <a:ln>
            <a:noFill/>
          </a:ln>
        </p:spPr>
      </p:pic>
      <p:pic>
        <p:nvPicPr>
          <p:cNvPr id="77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673360" y="4442400"/>
            <a:ext cx="218160" cy="164160"/>
          </a:xfrm>
          <a:prstGeom prst="rect">
            <a:avLst/>
          </a:prstGeom>
          <a:ln>
            <a:noFill/>
          </a:ln>
        </p:spPr>
      </p:pic>
      <p:sp>
        <p:nvSpPr>
          <p:cNvPr id="771" name="TextShape 30"/>
          <p:cNvSpPr txBox="1"/>
          <p:nvPr/>
        </p:nvSpPr>
        <p:spPr>
          <a:xfrm>
            <a:off x="1909080" y="2877480"/>
            <a:ext cx="144108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HUBzero Infrastructure</a:t>
            </a:r>
            <a:endParaRPr/>
          </a:p>
        </p:txBody>
      </p:sp>
      <p:pic>
        <p:nvPicPr>
          <p:cNvPr id="772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874240" y="3054960"/>
            <a:ext cx="483480" cy="446040"/>
          </a:xfrm>
          <a:prstGeom prst="rect">
            <a:avLst/>
          </a:prstGeom>
          <a:ln>
            <a:noFill/>
          </a:ln>
        </p:spPr>
      </p:pic>
      <p:pic>
        <p:nvPicPr>
          <p:cNvPr id="773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2054520" y="3060720"/>
            <a:ext cx="768960" cy="511560"/>
          </a:xfrm>
          <a:prstGeom prst="rect">
            <a:avLst/>
          </a:prstGeom>
          <a:ln>
            <a:noFill/>
          </a:ln>
        </p:spPr>
      </p:pic>
      <p:sp>
        <p:nvSpPr>
          <p:cNvPr id="774" name="TextShape 31"/>
          <p:cNvSpPr txBox="1"/>
          <p:nvPr/>
        </p:nvSpPr>
        <p:spPr>
          <a:xfrm>
            <a:off x="2779200" y="3529440"/>
            <a:ext cx="822600" cy="49392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900">
                <a:latin typeface="Arial"/>
              </a:rPr>
              <a:t>Tool Session</a:t>
            </a:r>
            <a:endParaRPr/>
          </a:p>
          <a:p>
            <a:pPr algn="ctr"/>
            <a:r>
              <a:rPr b="1" lang="en-US" sz="900">
                <a:latin typeface="Arial"/>
              </a:rPr>
              <a:t>Containers</a:t>
            </a:r>
            <a:endParaRPr/>
          </a:p>
        </p:txBody>
      </p:sp>
      <p:sp>
        <p:nvSpPr>
          <p:cNvPr id="775" name="Line 32"/>
          <p:cNvSpPr/>
          <p:nvPr/>
        </p:nvSpPr>
        <p:spPr>
          <a:xfrm>
            <a:off x="2442600" y="3219480"/>
            <a:ext cx="227160" cy="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776" name="Line 33"/>
          <p:cNvSpPr/>
          <p:nvPr/>
        </p:nvSpPr>
        <p:spPr>
          <a:xfrm flipV="1">
            <a:off x="2656080" y="3219480"/>
            <a:ext cx="0" cy="39960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777" name="Line 34"/>
          <p:cNvSpPr/>
          <p:nvPr/>
        </p:nvSpPr>
        <p:spPr>
          <a:xfrm>
            <a:off x="332892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78" name="Line 35"/>
          <p:cNvSpPr/>
          <p:nvPr/>
        </p:nvSpPr>
        <p:spPr>
          <a:xfrm>
            <a:off x="328500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79" name="Line 36"/>
          <p:cNvSpPr/>
          <p:nvPr/>
        </p:nvSpPr>
        <p:spPr>
          <a:xfrm>
            <a:off x="3241080" y="4317120"/>
            <a:ext cx="4356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80" name="Line 37"/>
          <p:cNvSpPr/>
          <p:nvPr/>
        </p:nvSpPr>
        <p:spPr>
          <a:xfrm>
            <a:off x="319716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81" name="Line 38"/>
          <p:cNvSpPr/>
          <p:nvPr/>
        </p:nvSpPr>
        <p:spPr>
          <a:xfrm>
            <a:off x="315324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82" name="Line 39"/>
          <p:cNvSpPr/>
          <p:nvPr/>
        </p:nvSpPr>
        <p:spPr>
          <a:xfrm>
            <a:off x="310896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83" name="Line 40"/>
          <p:cNvSpPr/>
          <p:nvPr/>
        </p:nvSpPr>
        <p:spPr>
          <a:xfrm>
            <a:off x="3065400" y="4317120"/>
            <a:ext cx="4356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84" name="Line 41"/>
          <p:cNvSpPr/>
          <p:nvPr/>
        </p:nvSpPr>
        <p:spPr>
          <a:xfrm>
            <a:off x="3021120" y="4317120"/>
            <a:ext cx="4428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85" name="Line 42"/>
          <p:cNvSpPr/>
          <p:nvPr/>
        </p:nvSpPr>
        <p:spPr>
          <a:xfrm>
            <a:off x="297720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86" name="Line 43"/>
          <p:cNvSpPr/>
          <p:nvPr/>
        </p:nvSpPr>
        <p:spPr>
          <a:xfrm flipH="1">
            <a:off x="2950200" y="435168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87" name="Line 44"/>
          <p:cNvSpPr/>
          <p:nvPr/>
        </p:nvSpPr>
        <p:spPr>
          <a:xfrm flipH="1">
            <a:off x="2955600" y="43970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88" name="Line 45"/>
          <p:cNvSpPr/>
          <p:nvPr/>
        </p:nvSpPr>
        <p:spPr>
          <a:xfrm flipH="1">
            <a:off x="2961360" y="444240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89" name="Line 46"/>
          <p:cNvSpPr/>
          <p:nvPr/>
        </p:nvSpPr>
        <p:spPr>
          <a:xfrm>
            <a:off x="2966760" y="448848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90" name="Line 47"/>
          <p:cNvSpPr/>
          <p:nvPr/>
        </p:nvSpPr>
        <p:spPr>
          <a:xfrm flipH="1">
            <a:off x="2972160" y="453384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91" name="Line 48"/>
          <p:cNvSpPr/>
          <p:nvPr/>
        </p:nvSpPr>
        <p:spPr>
          <a:xfrm flipH="1">
            <a:off x="2977560" y="457920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92" name="Line 49"/>
          <p:cNvSpPr/>
          <p:nvPr/>
        </p:nvSpPr>
        <p:spPr>
          <a:xfrm flipH="1">
            <a:off x="2982960" y="462492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93" name="Line 50"/>
          <p:cNvSpPr/>
          <p:nvPr/>
        </p:nvSpPr>
        <p:spPr>
          <a:xfrm>
            <a:off x="332892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94" name="Line 51"/>
          <p:cNvSpPr/>
          <p:nvPr/>
        </p:nvSpPr>
        <p:spPr>
          <a:xfrm>
            <a:off x="328500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95" name="Line 52"/>
          <p:cNvSpPr/>
          <p:nvPr/>
        </p:nvSpPr>
        <p:spPr>
          <a:xfrm>
            <a:off x="3241080" y="4317120"/>
            <a:ext cx="4356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96" name="Line 53"/>
          <p:cNvSpPr/>
          <p:nvPr/>
        </p:nvSpPr>
        <p:spPr>
          <a:xfrm>
            <a:off x="319716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97" name="Line 54"/>
          <p:cNvSpPr/>
          <p:nvPr/>
        </p:nvSpPr>
        <p:spPr>
          <a:xfrm>
            <a:off x="315324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98" name="Line 55"/>
          <p:cNvSpPr/>
          <p:nvPr/>
        </p:nvSpPr>
        <p:spPr>
          <a:xfrm>
            <a:off x="310896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799" name="Line 56"/>
          <p:cNvSpPr/>
          <p:nvPr/>
        </p:nvSpPr>
        <p:spPr>
          <a:xfrm>
            <a:off x="3065400" y="4317120"/>
            <a:ext cx="4356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00" name="Line 57"/>
          <p:cNvSpPr/>
          <p:nvPr/>
        </p:nvSpPr>
        <p:spPr>
          <a:xfrm>
            <a:off x="3021120" y="4317120"/>
            <a:ext cx="4428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01" name="Line 58"/>
          <p:cNvSpPr/>
          <p:nvPr/>
        </p:nvSpPr>
        <p:spPr>
          <a:xfrm>
            <a:off x="297720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802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3022560" y="4308840"/>
            <a:ext cx="218520" cy="164160"/>
          </a:xfrm>
          <a:prstGeom prst="rect">
            <a:avLst/>
          </a:prstGeom>
          <a:ln>
            <a:noFill/>
          </a:ln>
        </p:spPr>
      </p:pic>
      <p:pic>
        <p:nvPicPr>
          <p:cNvPr id="803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3165480" y="4442400"/>
            <a:ext cx="218160" cy="164160"/>
          </a:xfrm>
          <a:prstGeom prst="rect">
            <a:avLst/>
          </a:prstGeom>
          <a:ln>
            <a:noFill/>
          </a:ln>
        </p:spPr>
      </p:pic>
      <p:sp>
        <p:nvSpPr>
          <p:cNvPr id="804" name="Line 59"/>
          <p:cNvSpPr/>
          <p:nvPr/>
        </p:nvSpPr>
        <p:spPr>
          <a:xfrm>
            <a:off x="2714760" y="4043520"/>
            <a:ext cx="420840" cy="15624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805" name="TextShape 60"/>
          <p:cNvSpPr txBox="1"/>
          <p:nvPr/>
        </p:nvSpPr>
        <p:spPr>
          <a:xfrm>
            <a:off x="2959920" y="4155480"/>
            <a:ext cx="41544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806" name="Line 61"/>
          <p:cNvSpPr/>
          <p:nvPr/>
        </p:nvSpPr>
        <p:spPr>
          <a:xfrm>
            <a:off x="235728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07" name="Line 62"/>
          <p:cNvSpPr/>
          <p:nvPr/>
        </p:nvSpPr>
        <p:spPr>
          <a:xfrm>
            <a:off x="231336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08" name="Line 63"/>
          <p:cNvSpPr/>
          <p:nvPr/>
        </p:nvSpPr>
        <p:spPr>
          <a:xfrm>
            <a:off x="226944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09" name="Line 64"/>
          <p:cNvSpPr/>
          <p:nvPr/>
        </p:nvSpPr>
        <p:spPr>
          <a:xfrm>
            <a:off x="222552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10" name="Line 65"/>
          <p:cNvSpPr/>
          <p:nvPr/>
        </p:nvSpPr>
        <p:spPr>
          <a:xfrm>
            <a:off x="218160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11" name="Line 66"/>
          <p:cNvSpPr/>
          <p:nvPr/>
        </p:nvSpPr>
        <p:spPr>
          <a:xfrm>
            <a:off x="213768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12" name="Line 67"/>
          <p:cNvSpPr/>
          <p:nvPr/>
        </p:nvSpPr>
        <p:spPr>
          <a:xfrm>
            <a:off x="2093760" y="4317120"/>
            <a:ext cx="4356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13" name="Line 68"/>
          <p:cNvSpPr/>
          <p:nvPr/>
        </p:nvSpPr>
        <p:spPr>
          <a:xfrm>
            <a:off x="204984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14" name="Line 69"/>
          <p:cNvSpPr/>
          <p:nvPr/>
        </p:nvSpPr>
        <p:spPr>
          <a:xfrm>
            <a:off x="200592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15" name="Line 70"/>
          <p:cNvSpPr/>
          <p:nvPr/>
        </p:nvSpPr>
        <p:spPr>
          <a:xfrm flipH="1">
            <a:off x="1978560" y="435168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16" name="Line 71"/>
          <p:cNvSpPr/>
          <p:nvPr/>
        </p:nvSpPr>
        <p:spPr>
          <a:xfrm flipH="1">
            <a:off x="1983960" y="43970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17" name="Line 72"/>
          <p:cNvSpPr/>
          <p:nvPr/>
        </p:nvSpPr>
        <p:spPr>
          <a:xfrm flipH="1">
            <a:off x="1989720" y="444240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18" name="Line 73"/>
          <p:cNvSpPr/>
          <p:nvPr/>
        </p:nvSpPr>
        <p:spPr>
          <a:xfrm>
            <a:off x="1995120" y="448848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19" name="Line 74"/>
          <p:cNvSpPr/>
          <p:nvPr/>
        </p:nvSpPr>
        <p:spPr>
          <a:xfrm flipH="1">
            <a:off x="2000520" y="453384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20" name="Line 75"/>
          <p:cNvSpPr/>
          <p:nvPr/>
        </p:nvSpPr>
        <p:spPr>
          <a:xfrm flipH="1">
            <a:off x="2006280" y="457920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21" name="Line 76"/>
          <p:cNvSpPr/>
          <p:nvPr/>
        </p:nvSpPr>
        <p:spPr>
          <a:xfrm flipH="1">
            <a:off x="2011680" y="462492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22" name="Line 77"/>
          <p:cNvSpPr/>
          <p:nvPr/>
        </p:nvSpPr>
        <p:spPr>
          <a:xfrm>
            <a:off x="235728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23" name="Line 78"/>
          <p:cNvSpPr/>
          <p:nvPr/>
        </p:nvSpPr>
        <p:spPr>
          <a:xfrm>
            <a:off x="231336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24" name="Line 79"/>
          <p:cNvSpPr/>
          <p:nvPr/>
        </p:nvSpPr>
        <p:spPr>
          <a:xfrm>
            <a:off x="226944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25" name="Line 80"/>
          <p:cNvSpPr/>
          <p:nvPr/>
        </p:nvSpPr>
        <p:spPr>
          <a:xfrm>
            <a:off x="222552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26" name="Line 81"/>
          <p:cNvSpPr/>
          <p:nvPr/>
        </p:nvSpPr>
        <p:spPr>
          <a:xfrm>
            <a:off x="218160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27" name="Line 82"/>
          <p:cNvSpPr/>
          <p:nvPr/>
        </p:nvSpPr>
        <p:spPr>
          <a:xfrm>
            <a:off x="213768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28" name="Line 83"/>
          <p:cNvSpPr/>
          <p:nvPr/>
        </p:nvSpPr>
        <p:spPr>
          <a:xfrm>
            <a:off x="2093760" y="4317120"/>
            <a:ext cx="4356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29" name="Line 84"/>
          <p:cNvSpPr/>
          <p:nvPr/>
        </p:nvSpPr>
        <p:spPr>
          <a:xfrm>
            <a:off x="204984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30" name="Line 85"/>
          <p:cNvSpPr/>
          <p:nvPr/>
        </p:nvSpPr>
        <p:spPr>
          <a:xfrm>
            <a:off x="200592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831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2051280" y="4308840"/>
            <a:ext cx="218160" cy="164160"/>
          </a:xfrm>
          <a:prstGeom prst="rect">
            <a:avLst/>
          </a:prstGeom>
          <a:ln>
            <a:noFill/>
          </a:ln>
        </p:spPr>
      </p:pic>
      <p:pic>
        <p:nvPicPr>
          <p:cNvPr id="832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2193840" y="4442400"/>
            <a:ext cx="218160" cy="164160"/>
          </a:xfrm>
          <a:prstGeom prst="rect">
            <a:avLst/>
          </a:prstGeom>
          <a:ln>
            <a:noFill/>
          </a:ln>
        </p:spPr>
      </p:pic>
      <p:sp>
        <p:nvSpPr>
          <p:cNvPr id="833" name="Line 86"/>
          <p:cNvSpPr/>
          <p:nvPr/>
        </p:nvSpPr>
        <p:spPr>
          <a:xfrm flipH="1">
            <a:off x="2162520" y="4039560"/>
            <a:ext cx="425520" cy="15984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834" name="TextShape 87"/>
          <p:cNvSpPr txBox="1"/>
          <p:nvPr/>
        </p:nvSpPr>
        <p:spPr>
          <a:xfrm>
            <a:off x="2007000" y="4155480"/>
            <a:ext cx="41544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835" name="CustomShape 88"/>
          <p:cNvSpPr/>
          <p:nvPr/>
        </p:nvSpPr>
        <p:spPr>
          <a:xfrm flipH="1">
            <a:off x="2693520" y="3125520"/>
            <a:ext cx="140760" cy="166320"/>
          </a:xfrm>
          <a:prstGeom prst="wedgeRectCallout">
            <a:avLst>
              <a:gd name="adj1" fmla="val 38791"/>
              <a:gd name="adj2" fmla="val 13435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836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2718360" y="3143520"/>
            <a:ext cx="105840" cy="131760"/>
          </a:xfrm>
          <a:prstGeom prst="rect">
            <a:avLst/>
          </a:prstGeom>
          <a:ln>
            <a:noFill/>
          </a:ln>
        </p:spPr>
      </p:pic>
      <p:sp>
        <p:nvSpPr>
          <p:cNvPr id="837" name="Line 89"/>
          <p:cNvSpPr/>
          <p:nvPr/>
        </p:nvSpPr>
        <p:spPr>
          <a:xfrm flipV="1">
            <a:off x="2656080" y="3597480"/>
            <a:ext cx="0" cy="33516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838" name="Line 90"/>
          <p:cNvSpPr/>
          <p:nvPr/>
        </p:nvSpPr>
        <p:spPr>
          <a:xfrm flipH="1" flipV="1">
            <a:off x="2656080" y="3442680"/>
            <a:ext cx="1080" cy="33660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839" name="Line 91"/>
          <p:cNvSpPr/>
          <p:nvPr/>
        </p:nvSpPr>
        <p:spPr>
          <a:xfrm>
            <a:off x="2653920" y="4029480"/>
            <a:ext cx="360" cy="1591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840" name="TextShape 92"/>
          <p:cNvSpPr txBox="1"/>
          <p:nvPr/>
        </p:nvSpPr>
        <p:spPr>
          <a:xfrm>
            <a:off x="2468160" y="4155480"/>
            <a:ext cx="41544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841" name="CustomShape 93"/>
          <p:cNvSpPr/>
          <p:nvPr/>
        </p:nvSpPr>
        <p:spPr>
          <a:xfrm>
            <a:off x="2477880" y="3842640"/>
            <a:ext cx="358560" cy="1641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 sz="700">
                <a:latin typeface="Arial"/>
              </a:rPr>
              <a:t>Submit</a:t>
            </a:r>
            <a:endParaRPr/>
          </a:p>
          <a:p>
            <a:pPr algn="ctr"/>
            <a:r>
              <a:rPr lang="en-US" sz="700">
                <a:latin typeface="Arial"/>
              </a:rPr>
              <a:t>Proxy</a:t>
            </a:r>
            <a:endParaRPr/>
          </a:p>
        </p:txBody>
      </p:sp>
      <p:sp>
        <p:nvSpPr>
          <p:cNvPr id="842" name="CustomShape 94"/>
          <p:cNvSpPr/>
          <p:nvPr/>
        </p:nvSpPr>
        <p:spPr>
          <a:xfrm flipH="1">
            <a:off x="273960" y="2746440"/>
            <a:ext cx="1055160" cy="4075560"/>
          </a:xfrm>
          <a:prstGeom prst="wedgeRectCallout">
            <a:avLst>
              <a:gd name="adj1" fmla="val -17415"/>
              <a:gd name="adj2" fmla="val 8827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843" name="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348120" y="3714120"/>
            <a:ext cx="894240" cy="725760"/>
          </a:xfrm>
          <a:prstGeom prst="rect">
            <a:avLst/>
          </a:prstGeom>
          <a:ln>
            <a:noFill/>
          </a:ln>
        </p:spPr>
      </p:pic>
      <p:sp>
        <p:nvSpPr>
          <p:cNvPr id="844" name="Line 95"/>
          <p:cNvSpPr/>
          <p:nvPr/>
        </p:nvSpPr>
        <p:spPr>
          <a:xfrm>
            <a:off x="1102320" y="5985360"/>
            <a:ext cx="8928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45" name="Line 96"/>
          <p:cNvSpPr/>
          <p:nvPr/>
        </p:nvSpPr>
        <p:spPr>
          <a:xfrm>
            <a:off x="1012320" y="598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46" name="Line 97"/>
          <p:cNvSpPr/>
          <p:nvPr/>
        </p:nvSpPr>
        <p:spPr>
          <a:xfrm>
            <a:off x="922320" y="598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47" name="Line 98"/>
          <p:cNvSpPr/>
          <p:nvPr/>
        </p:nvSpPr>
        <p:spPr>
          <a:xfrm>
            <a:off x="832680" y="598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48" name="Line 99"/>
          <p:cNvSpPr/>
          <p:nvPr/>
        </p:nvSpPr>
        <p:spPr>
          <a:xfrm>
            <a:off x="743040" y="598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49" name="Line 100"/>
          <p:cNvSpPr/>
          <p:nvPr/>
        </p:nvSpPr>
        <p:spPr>
          <a:xfrm>
            <a:off x="653040" y="598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50" name="Line 101"/>
          <p:cNvSpPr/>
          <p:nvPr/>
        </p:nvSpPr>
        <p:spPr>
          <a:xfrm>
            <a:off x="563400" y="598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51" name="Line 102"/>
          <p:cNvSpPr/>
          <p:nvPr/>
        </p:nvSpPr>
        <p:spPr>
          <a:xfrm>
            <a:off x="473400" y="598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52" name="Line 103"/>
          <p:cNvSpPr/>
          <p:nvPr/>
        </p:nvSpPr>
        <p:spPr>
          <a:xfrm>
            <a:off x="383760" y="5985360"/>
            <a:ext cx="8928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53" name="Line 104"/>
          <p:cNvSpPr/>
          <p:nvPr/>
        </p:nvSpPr>
        <p:spPr>
          <a:xfrm flipH="1">
            <a:off x="327960" y="6062400"/>
            <a:ext cx="863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54" name="Line 105"/>
          <p:cNvSpPr/>
          <p:nvPr/>
        </p:nvSpPr>
        <p:spPr>
          <a:xfrm flipH="1">
            <a:off x="339480" y="616464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55" name="Line 106"/>
          <p:cNvSpPr/>
          <p:nvPr/>
        </p:nvSpPr>
        <p:spPr>
          <a:xfrm flipH="1">
            <a:off x="350640" y="6266520"/>
            <a:ext cx="863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56" name="Line 107"/>
          <p:cNvSpPr/>
          <p:nvPr/>
        </p:nvSpPr>
        <p:spPr>
          <a:xfrm>
            <a:off x="362160" y="636876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57" name="Line 108"/>
          <p:cNvSpPr/>
          <p:nvPr/>
        </p:nvSpPr>
        <p:spPr>
          <a:xfrm flipH="1">
            <a:off x="373320" y="6471000"/>
            <a:ext cx="863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58" name="Line 109"/>
          <p:cNvSpPr/>
          <p:nvPr/>
        </p:nvSpPr>
        <p:spPr>
          <a:xfrm flipH="1">
            <a:off x="384480" y="6572880"/>
            <a:ext cx="863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59" name="Line 110"/>
          <p:cNvSpPr/>
          <p:nvPr/>
        </p:nvSpPr>
        <p:spPr>
          <a:xfrm flipH="1">
            <a:off x="396000" y="6675480"/>
            <a:ext cx="863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60" name="Line 111"/>
          <p:cNvSpPr/>
          <p:nvPr/>
        </p:nvSpPr>
        <p:spPr>
          <a:xfrm>
            <a:off x="1102320" y="5985360"/>
            <a:ext cx="8928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61" name="Line 112"/>
          <p:cNvSpPr/>
          <p:nvPr/>
        </p:nvSpPr>
        <p:spPr>
          <a:xfrm>
            <a:off x="1012320" y="598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62" name="Line 113"/>
          <p:cNvSpPr/>
          <p:nvPr/>
        </p:nvSpPr>
        <p:spPr>
          <a:xfrm>
            <a:off x="922320" y="598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63" name="Line 114"/>
          <p:cNvSpPr/>
          <p:nvPr/>
        </p:nvSpPr>
        <p:spPr>
          <a:xfrm>
            <a:off x="832680" y="598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64" name="Line 115"/>
          <p:cNvSpPr/>
          <p:nvPr/>
        </p:nvSpPr>
        <p:spPr>
          <a:xfrm>
            <a:off x="743040" y="598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65" name="Line 116"/>
          <p:cNvSpPr/>
          <p:nvPr/>
        </p:nvSpPr>
        <p:spPr>
          <a:xfrm>
            <a:off x="653040" y="598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66" name="Line 117"/>
          <p:cNvSpPr/>
          <p:nvPr/>
        </p:nvSpPr>
        <p:spPr>
          <a:xfrm>
            <a:off x="563400" y="598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67" name="Line 118"/>
          <p:cNvSpPr/>
          <p:nvPr/>
        </p:nvSpPr>
        <p:spPr>
          <a:xfrm>
            <a:off x="473400" y="598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868" name="Line 119"/>
          <p:cNvSpPr/>
          <p:nvPr/>
        </p:nvSpPr>
        <p:spPr>
          <a:xfrm>
            <a:off x="383760" y="5985360"/>
            <a:ext cx="8928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869" name="" descr=""/>
          <p:cNvPicPr/>
          <p:nvPr/>
        </p:nvPicPr>
        <p:blipFill>
          <a:blip r:embed="rId11"/>
          <a:stretch>
            <a:fillRect/>
          </a:stretch>
        </p:blipFill>
        <p:spPr>
          <a:xfrm>
            <a:off x="476640" y="5966640"/>
            <a:ext cx="445680" cy="367920"/>
          </a:xfrm>
          <a:prstGeom prst="rect">
            <a:avLst/>
          </a:prstGeom>
          <a:ln>
            <a:noFill/>
          </a:ln>
        </p:spPr>
      </p:pic>
      <p:sp>
        <p:nvSpPr>
          <p:cNvPr id="870" name="TextShape 120"/>
          <p:cNvSpPr txBox="1"/>
          <p:nvPr/>
        </p:nvSpPr>
        <p:spPr>
          <a:xfrm>
            <a:off x="465480" y="568548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pic>
        <p:nvPicPr>
          <p:cNvPr id="871" name="" descr=""/>
          <p:cNvPicPr/>
          <p:nvPr/>
        </p:nvPicPr>
        <p:blipFill>
          <a:blip r:embed="rId12"/>
          <a:stretch>
            <a:fillRect/>
          </a:stretch>
        </p:blipFill>
        <p:spPr>
          <a:xfrm>
            <a:off x="767880" y="6266160"/>
            <a:ext cx="445680" cy="367560"/>
          </a:xfrm>
          <a:prstGeom prst="rect">
            <a:avLst/>
          </a:prstGeom>
          <a:ln>
            <a:noFill/>
          </a:ln>
        </p:spPr>
      </p:pic>
      <p:sp>
        <p:nvSpPr>
          <p:cNvPr id="872" name="CustomShape 121"/>
          <p:cNvSpPr/>
          <p:nvPr/>
        </p:nvSpPr>
        <p:spPr>
          <a:xfrm>
            <a:off x="611280" y="3039840"/>
            <a:ext cx="372240" cy="408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873" name="Line 122"/>
          <p:cNvSpPr/>
          <p:nvPr/>
        </p:nvSpPr>
        <p:spPr>
          <a:xfrm>
            <a:off x="664200" y="309096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874" name="Line 123"/>
          <p:cNvSpPr/>
          <p:nvPr/>
        </p:nvSpPr>
        <p:spPr>
          <a:xfrm>
            <a:off x="664200" y="3141720"/>
            <a:ext cx="1594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875" name="Line 124"/>
          <p:cNvSpPr/>
          <p:nvPr/>
        </p:nvSpPr>
        <p:spPr>
          <a:xfrm>
            <a:off x="664200" y="3193200"/>
            <a:ext cx="2124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876" name="Line 125"/>
          <p:cNvSpPr/>
          <p:nvPr/>
        </p:nvSpPr>
        <p:spPr>
          <a:xfrm>
            <a:off x="664200" y="324432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877" name="Line 126"/>
          <p:cNvSpPr/>
          <p:nvPr/>
        </p:nvSpPr>
        <p:spPr>
          <a:xfrm>
            <a:off x="664200" y="329508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878" name="TextShape 127"/>
          <p:cNvSpPr txBox="1"/>
          <p:nvPr/>
        </p:nvSpPr>
        <p:spPr>
          <a:xfrm>
            <a:off x="443520" y="2746440"/>
            <a:ext cx="703440" cy="3769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000">
                <a:latin typeface="Arial"/>
              </a:rPr>
              <a:t>DAX</a:t>
            </a:r>
            <a:endParaRPr/>
          </a:p>
        </p:txBody>
      </p:sp>
      <p:sp>
        <p:nvSpPr>
          <p:cNvPr id="879" name="Line 128"/>
          <p:cNvSpPr/>
          <p:nvPr/>
        </p:nvSpPr>
        <p:spPr>
          <a:xfrm>
            <a:off x="791280" y="3448440"/>
            <a:ext cx="0" cy="33912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880" name="Line 129"/>
          <p:cNvSpPr/>
          <p:nvPr/>
        </p:nvSpPr>
        <p:spPr>
          <a:xfrm>
            <a:off x="792360" y="5407920"/>
            <a:ext cx="0" cy="35028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881" name="CustomShape 130"/>
          <p:cNvSpPr/>
          <p:nvPr/>
        </p:nvSpPr>
        <p:spPr>
          <a:xfrm>
            <a:off x="611280" y="4971240"/>
            <a:ext cx="372240" cy="408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882" name="Line 131"/>
          <p:cNvSpPr/>
          <p:nvPr/>
        </p:nvSpPr>
        <p:spPr>
          <a:xfrm>
            <a:off x="664200" y="502236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883" name="Line 132"/>
          <p:cNvSpPr/>
          <p:nvPr/>
        </p:nvSpPr>
        <p:spPr>
          <a:xfrm>
            <a:off x="664200" y="5073120"/>
            <a:ext cx="1594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884" name="Line 133"/>
          <p:cNvSpPr/>
          <p:nvPr/>
        </p:nvSpPr>
        <p:spPr>
          <a:xfrm>
            <a:off x="664200" y="5124600"/>
            <a:ext cx="2124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885" name="Line 134"/>
          <p:cNvSpPr/>
          <p:nvPr/>
        </p:nvSpPr>
        <p:spPr>
          <a:xfrm>
            <a:off x="664200" y="517572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886" name="Line 135"/>
          <p:cNvSpPr/>
          <p:nvPr/>
        </p:nvSpPr>
        <p:spPr>
          <a:xfrm>
            <a:off x="664200" y="522648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887" name="TextShape 136"/>
          <p:cNvSpPr txBox="1"/>
          <p:nvPr/>
        </p:nvSpPr>
        <p:spPr>
          <a:xfrm>
            <a:off x="492840" y="4703040"/>
            <a:ext cx="633240" cy="3265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640">
                <a:latin typeface="Arial"/>
              </a:rPr>
              <a:t>DAG</a:t>
            </a:r>
            <a:endParaRPr/>
          </a:p>
        </p:txBody>
      </p:sp>
      <p:sp>
        <p:nvSpPr>
          <p:cNvPr id="888" name="Line 137"/>
          <p:cNvSpPr/>
          <p:nvPr/>
        </p:nvSpPr>
        <p:spPr>
          <a:xfrm>
            <a:off x="793800" y="4406760"/>
            <a:ext cx="0" cy="34992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pic>
        <p:nvPicPr>
          <p:cNvPr id="889" name="" descr=""/>
          <p:cNvPicPr/>
          <p:nvPr/>
        </p:nvPicPr>
        <p:blipFill>
          <a:blip r:embed="rId13"/>
          <a:stretch>
            <a:fillRect/>
          </a:stretch>
        </p:blipFill>
        <p:spPr>
          <a:xfrm>
            <a:off x="4633560" y="2526840"/>
            <a:ext cx="1485360" cy="1313640"/>
          </a:xfrm>
          <a:prstGeom prst="rect">
            <a:avLst/>
          </a:prstGeom>
          <a:ln>
            <a:noFill/>
          </a:ln>
        </p:spPr>
      </p:pic>
      <p:pic>
        <p:nvPicPr>
          <p:cNvPr id="890" name="" descr=""/>
          <p:cNvPicPr/>
          <p:nvPr/>
        </p:nvPicPr>
        <p:blipFill>
          <a:blip r:embed="rId14"/>
          <a:stretch>
            <a:fillRect/>
          </a:stretch>
        </p:blipFill>
        <p:spPr>
          <a:xfrm>
            <a:off x="5180400" y="2915640"/>
            <a:ext cx="1037520" cy="507600"/>
          </a:xfrm>
          <a:prstGeom prst="rect">
            <a:avLst/>
          </a:prstGeom>
          <a:ln>
            <a:noFill/>
          </a:ln>
        </p:spPr>
      </p:pic>
      <p:pic>
        <p:nvPicPr>
          <p:cNvPr id="891" name="" descr=""/>
          <p:cNvPicPr/>
          <p:nvPr/>
        </p:nvPicPr>
        <p:blipFill>
          <a:blip r:embed="rId15"/>
          <a:stretch>
            <a:fillRect/>
          </a:stretch>
        </p:blipFill>
        <p:spPr>
          <a:xfrm>
            <a:off x="3774240" y="4801320"/>
            <a:ext cx="1005840" cy="1188720"/>
          </a:xfrm>
          <a:prstGeom prst="rect">
            <a:avLst/>
          </a:prstGeom>
          <a:ln>
            <a:noFill/>
          </a:ln>
        </p:spPr>
      </p:pic>
      <p:pic>
        <p:nvPicPr>
          <p:cNvPr id="892" name="" descr=""/>
          <p:cNvPicPr/>
          <p:nvPr/>
        </p:nvPicPr>
        <p:blipFill>
          <a:blip r:embed="rId16"/>
          <a:stretch>
            <a:fillRect/>
          </a:stretch>
        </p:blipFill>
        <p:spPr>
          <a:xfrm>
            <a:off x="5970240" y="4801320"/>
            <a:ext cx="951120" cy="1188720"/>
          </a:xfrm>
          <a:prstGeom prst="rect">
            <a:avLst/>
          </a:prstGeom>
          <a:ln>
            <a:noFill/>
          </a:ln>
        </p:spPr>
      </p:pic>
      <p:pic>
        <p:nvPicPr>
          <p:cNvPr id="893" name="" descr=""/>
          <p:cNvPicPr/>
          <p:nvPr/>
        </p:nvPicPr>
        <p:blipFill>
          <a:blip r:embed="rId17"/>
          <a:stretch>
            <a:fillRect/>
          </a:stretch>
        </p:blipFill>
        <p:spPr>
          <a:xfrm>
            <a:off x="4912560" y="4802400"/>
            <a:ext cx="921600" cy="1187640"/>
          </a:xfrm>
          <a:prstGeom prst="rect">
            <a:avLst/>
          </a:prstGeom>
          <a:ln>
            <a:noFill/>
          </a:ln>
        </p:spPr>
      </p:pic>
      <p:pic>
        <p:nvPicPr>
          <p:cNvPr id="894" name="" descr=""/>
          <p:cNvPicPr/>
          <p:nvPr/>
        </p:nvPicPr>
        <p:blipFill>
          <a:blip r:embed="rId18"/>
          <a:stretch>
            <a:fillRect/>
          </a:stretch>
        </p:blipFill>
        <p:spPr>
          <a:xfrm>
            <a:off x="5118120" y="6170400"/>
            <a:ext cx="759240" cy="39996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  <p:sp>
        <p:nvSpPr>
          <p:cNvPr id="895" name="CustomShape 138"/>
          <p:cNvSpPr/>
          <p:nvPr/>
        </p:nvSpPr>
        <p:spPr>
          <a:xfrm>
            <a:off x="5581440" y="5921640"/>
            <a:ext cx="252720" cy="99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sp>
      <p:sp>
        <p:nvSpPr>
          <p:cNvPr id="896" name="Line 139"/>
          <p:cNvSpPr/>
          <p:nvPr/>
        </p:nvSpPr>
        <p:spPr>
          <a:xfrm flipH="1">
            <a:off x="5118120" y="5921640"/>
            <a:ext cx="463320" cy="23400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897" name="Line 140"/>
          <p:cNvSpPr/>
          <p:nvPr/>
        </p:nvSpPr>
        <p:spPr>
          <a:xfrm>
            <a:off x="5834160" y="5921640"/>
            <a:ext cx="43200" cy="23400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898" name="Line 141"/>
          <p:cNvSpPr/>
          <p:nvPr/>
        </p:nvSpPr>
        <p:spPr>
          <a:xfrm>
            <a:off x="5392080" y="4023360"/>
            <a:ext cx="0" cy="54864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899" name="TextShape 142"/>
          <p:cNvSpPr txBox="1"/>
          <p:nvPr/>
        </p:nvSpPr>
        <p:spPr>
          <a:xfrm>
            <a:off x="7938720" y="1800720"/>
            <a:ext cx="1213920" cy="4334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2400">
                <a:latin typeface="Arial"/>
              </a:rPr>
              <a:t>Submit</a:t>
            </a:r>
            <a:endParaRPr/>
          </a:p>
        </p:txBody>
      </p:sp>
      <p:sp>
        <p:nvSpPr>
          <p:cNvPr id="900" name="Line 143"/>
          <p:cNvSpPr/>
          <p:nvPr/>
        </p:nvSpPr>
        <p:spPr>
          <a:xfrm>
            <a:off x="8824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01" name="Line 144"/>
          <p:cNvSpPr/>
          <p:nvPr/>
        </p:nvSpPr>
        <p:spPr>
          <a:xfrm>
            <a:off x="8753040" y="5466600"/>
            <a:ext cx="7128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02" name="Line 145"/>
          <p:cNvSpPr/>
          <p:nvPr/>
        </p:nvSpPr>
        <p:spPr>
          <a:xfrm>
            <a:off x="8682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03" name="Line 146"/>
          <p:cNvSpPr/>
          <p:nvPr/>
        </p:nvSpPr>
        <p:spPr>
          <a:xfrm>
            <a:off x="8611560" y="5466600"/>
            <a:ext cx="7056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04" name="Line 147"/>
          <p:cNvSpPr/>
          <p:nvPr/>
        </p:nvSpPr>
        <p:spPr>
          <a:xfrm>
            <a:off x="8540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05" name="Line 148"/>
          <p:cNvSpPr/>
          <p:nvPr/>
        </p:nvSpPr>
        <p:spPr>
          <a:xfrm>
            <a:off x="8469360" y="5466600"/>
            <a:ext cx="7056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06" name="Line 149"/>
          <p:cNvSpPr/>
          <p:nvPr/>
        </p:nvSpPr>
        <p:spPr>
          <a:xfrm>
            <a:off x="8398440" y="5466600"/>
            <a:ext cx="7056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07" name="Line 150"/>
          <p:cNvSpPr/>
          <p:nvPr/>
        </p:nvSpPr>
        <p:spPr>
          <a:xfrm>
            <a:off x="8327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08" name="Line 151"/>
          <p:cNvSpPr/>
          <p:nvPr/>
        </p:nvSpPr>
        <p:spPr>
          <a:xfrm>
            <a:off x="8256240" y="5466600"/>
            <a:ext cx="7056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09" name="Line 152"/>
          <p:cNvSpPr/>
          <p:nvPr/>
        </p:nvSpPr>
        <p:spPr>
          <a:xfrm flipH="1">
            <a:off x="8211960" y="5544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10" name="Line 153"/>
          <p:cNvSpPr/>
          <p:nvPr/>
        </p:nvSpPr>
        <p:spPr>
          <a:xfrm flipH="1">
            <a:off x="8220960" y="564804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11" name="Line 154"/>
          <p:cNvSpPr/>
          <p:nvPr/>
        </p:nvSpPr>
        <p:spPr>
          <a:xfrm flipH="1">
            <a:off x="8229960" y="575100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12" name="Line 155"/>
          <p:cNvSpPr/>
          <p:nvPr/>
        </p:nvSpPr>
        <p:spPr>
          <a:xfrm>
            <a:off x="8238960" y="5855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13" name="Line 156"/>
          <p:cNvSpPr/>
          <p:nvPr/>
        </p:nvSpPr>
        <p:spPr>
          <a:xfrm flipH="1">
            <a:off x="8247960" y="595836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14" name="Line 157"/>
          <p:cNvSpPr/>
          <p:nvPr/>
        </p:nvSpPr>
        <p:spPr>
          <a:xfrm flipH="1">
            <a:off x="8256600" y="606168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15" name="Line 158"/>
          <p:cNvSpPr/>
          <p:nvPr/>
        </p:nvSpPr>
        <p:spPr>
          <a:xfrm flipH="1">
            <a:off x="8265600" y="6165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16" name="Line 159"/>
          <p:cNvSpPr/>
          <p:nvPr/>
        </p:nvSpPr>
        <p:spPr>
          <a:xfrm>
            <a:off x="8824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17" name="Line 160"/>
          <p:cNvSpPr/>
          <p:nvPr/>
        </p:nvSpPr>
        <p:spPr>
          <a:xfrm>
            <a:off x="8753040" y="5466600"/>
            <a:ext cx="7128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18" name="Line 161"/>
          <p:cNvSpPr/>
          <p:nvPr/>
        </p:nvSpPr>
        <p:spPr>
          <a:xfrm>
            <a:off x="8682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19" name="Line 162"/>
          <p:cNvSpPr/>
          <p:nvPr/>
        </p:nvSpPr>
        <p:spPr>
          <a:xfrm>
            <a:off x="8611560" y="5466600"/>
            <a:ext cx="7056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20" name="Line 163"/>
          <p:cNvSpPr/>
          <p:nvPr/>
        </p:nvSpPr>
        <p:spPr>
          <a:xfrm>
            <a:off x="8540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21" name="Line 164"/>
          <p:cNvSpPr/>
          <p:nvPr/>
        </p:nvSpPr>
        <p:spPr>
          <a:xfrm>
            <a:off x="8469360" y="5466600"/>
            <a:ext cx="7056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22" name="Line 165"/>
          <p:cNvSpPr/>
          <p:nvPr/>
        </p:nvSpPr>
        <p:spPr>
          <a:xfrm>
            <a:off x="8398440" y="5466600"/>
            <a:ext cx="7056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23" name="Line 166"/>
          <p:cNvSpPr/>
          <p:nvPr/>
        </p:nvSpPr>
        <p:spPr>
          <a:xfrm>
            <a:off x="8327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24" name="Line 167"/>
          <p:cNvSpPr/>
          <p:nvPr/>
        </p:nvSpPr>
        <p:spPr>
          <a:xfrm>
            <a:off x="8256240" y="5466600"/>
            <a:ext cx="7056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25" name="TextShape 168"/>
          <p:cNvSpPr txBox="1"/>
          <p:nvPr/>
        </p:nvSpPr>
        <p:spPr>
          <a:xfrm>
            <a:off x="8241120" y="5199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pic>
        <p:nvPicPr>
          <p:cNvPr id="926" name="" descr=""/>
          <p:cNvPicPr/>
          <p:nvPr/>
        </p:nvPicPr>
        <p:blipFill>
          <a:blip r:embed="rId19"/>
          <a:stretch>
            <a:fillRect/>
          </a:stretch>
        </p:blipFill>
        <p:spPr>
          <a:xfrm>
            <a:off x="9100800" y="2613240"/>
            <a:ext cx="781200" cy="1012320"/>
          </a:xfrm>
          <a:prstGeom prst="rect">
            <a:avLst/>
          </a:prstGeom>
          <a:ln>
            <a:noFill/>
          </a:ln>
        </p:spPr>
      </p:pic>
      <p:pic>
        <p:nvPicPr>
          <p:cNvPr id="927" name="" descr=""/>
          <p:cNvPicPr/>
          <p:nvPr/>
        </p:nvPicPr>
        <p:blipFill>
          <a:blip r:embed="rId20"/>
          <a:stretch>
            <a:fillRect/>
          </a:stretch>
        </p:blipFill>
        <p:spPr>
          <a:xfrm>
            <a:off x="7560000" y="2613240"/>
            <a:ext cx="1242720" cy="1161360"/>
          </a:xfrm>
          <a:prstGeom prst="rect">
            <a:avLst/>
          </a:prstGeom>
          <a:ln>
            <a:noFill/>
          </a:ln>
        </p:spPr>
      </p:pic>
      <p:sp>
        <p:nvSpPr>
          <p:cNvPr id="928" name="Line 169"/>
          <p:cNvSpPr/>
          <p:nvPr/>
        </p:nvSpPr>
        <p:spPr>
          <a:xfrm>
            <a:off x="8187120" y="2973960"/>
            <a:ext cx="366840" cy="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929" name="Line 170"/>
          <p:cNvSpPr/>
          <p:nvPr/>
        </p:nvSpPr>
        <p:spPr>
          <a:xfrm flipV="1">
            <a:off x="8532000" y="2973960"/>
            <a:ext cx="0" cy="90756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930" name="Line 171"/>
          <p:cNvSpPr/>
          <p:nvPr/>
        </p:nvSpPr>
        <p:spPr>
          <a:xfrm>
            <a:off x="9619560" y="5466600"/>
            <a:ext cx="7056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31" name="Line 172"/>
          <p:cNvSpPr/>
          <p:nvPr/>
        </p:nvSpPr>
        <p:spPr>
          <a:xfrm>
            <a:off x="9548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32" name="Line 173"/>
          <p:cNvSpPr/>
          <p:nvPr/>
        </p:nvSpPr>
        <p:spPr>
          <a:xfrm>
            <a:off x="9477360" y="5466600"/>
            <a:ext cx="7056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33" name="Line 174"/>
          <p:cNvSpPr/>
          <p:nvPr/>
        </p:nvSpPr>
        <p:spPr>
          <a:xfrm>
            <a:off x="9406440" y="5466600"/>
            <a:ext cx="7056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34" name="Line 175"/>
          <p:cNvSpPr/>
          <p:nvPr/>
        </p:nvSpPr>
        <p:spPr>
          <a:xfrm>
            <a:off x="9335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35" name="Line 176"/>
          <p:cNvSpPr/>
          <p:nvPr/>
        </p:nvSpPr>
        <p:spPr>
          <a:xfrm>
            <a:off x="9264240" y="5466600"/>
            <a:ext cx="7056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36" name="Line 177"/>
          <p:cNvSpPr/>
          <p:nvPr/>
        </p:nvSpPr>
        <p:spPr>
          <a:xfrm>
            <a:off x="9193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37" name="Line 178"/>
          <p:cNvSpPr/>
          <p:nvPr/>
        </p:nvSpPr>
        <p:spPr>
          <a:xfrm>
            <a:off x="9122040" y="5466600"/>
            <a:ext cx="7128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38" name="Line 179"/>
          <p:cNvSpPr/>
          <p:nvPr/>
        </p:nvSpPr>
        <p:spPr>
          <a:xfrm>
            <a:off x="9051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39" name="Line 180"/>
          <p:cNvSpPr/>
          <p:nvPr/>
        </p:nvSpPr>
        <p:spPr>
          <a:xfrm flipH="1">
            <a:off x="9006840" y="5544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40" name="Line 181"/>
          <p:cNvSpPr/>
          <p:nvPr/>
        </p:nvSpPr>
        <p:spPr>
          <a:xfrm flipH="1">
            <a:off x="9015840" y="564804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41" name="Line 182"/>
          <p:cNvSpPr/>
          <p:nvPr/>
        </p:nvSpPr>
        <p:spPr>
          <a:xfrm flipH="1">
            <a:off x="9024840" y="575100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42" name="Line 183"/>
          <p:cNvSpPr/>
          <p:nvPr/>
        </p:nvSpPr>
        <p:spPr>
          <a:xfrm>
            <a:off x="9033840" y="5855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43" name="Line 184"/>
          <p:cNvSpPr/>
          <p:nvPr/>
        </p:nvSpPr>
        <p:spPr>
          <a:xfrm flipH="1">
            <a:off x="9042840" y="595836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44" name="Line 185"/>
          <p:cNvSpPr/>
          <p:nvPr/>
        </p:nvSpPr>
        <p:spPr>
          <a:xfrm flipH="1">
            <a:off x="9051480" y="606168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45" name="Line 186"/>
          <p:cNvSpPr/>
          <p:nvPr/>
        </p:nvSpPr>
        <p:spPr>
          <a:xfrm flipH="1">
            <a:off x="9060480" y="6165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46" name="Line 187"/>
          <p:cNvSpPr/>
          <p:nvPr/>
        </p:nvSpPr>
        <p:spPr>
          <a:xfrm>
            <a:off x="9619560" y="5466600"/>
            <a:ext cx="7056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47" name="Line 188"/>
          <p:cNvSpPr/>
          <p:nvPr/>
        </p:nvSpPr>
        <p:spPr>
          <a:xfrm>
            <a:off x="9548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48" name="Line 189"/>
          <p:cNvSpPr/>
          <p:nvPr/>
        </p:nvSpPr>
        <p:spPr>
          <a:xfrm>
            <a:off x="9477360" y="5466600"/>
            <a:ext cx="7056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49" name="Line 190"/>
          <p:cNvSpPr/>
          <p:nvPr/>
        </p:nvSpPr>
        <p:spPr>
          <a:xfrm>
            <a:off x="9406440" y="5466600"/>
            <a:ext cx="7056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50" name="Line 191"/>
          <p:cNvSpPr/>
          <p:nvPr/>
        </p:nvSpPr>
        <p:spPr>
          <a:xfrm>
            <a:off x="9335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51" name="Line 192"/>
          <p:cNvSpPr/>
          <p:nvPr/>
        </p:nvSpPr>
        <p:spPr>
          <a:xfrm>
            <a:off x="9264240" y="5466600"/>
            <a:ext cx="7056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52" name="Line 193"/>
          <p:cNvSpPr/>
          <p:nvPr/>
        </p:nvSpPr>
        <p:spPr>
          <a:xfrm>
            <a:off x="9193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53" name="Line 194"/>
          <p:cNvSpPr/>
          <p:nvPr/>
        </p:nvSpPr>
        <p:spPr>
          <a:xfrm>
            <a:off x="9122040" y="5466600"/>
            <a:ext cx="7128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54" name="Line 195"/>
          <p:cNvSpPr/>
          <p:nvPr/>
        </p:nvSpPr>
        <p:spPr>
          <a:xfrm>
            <a:off x="9051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55" name="Line 196"/>
          <p:cNvSpPr/>
          <p:nvPr/>
        </p:nvSpPr>
        <p:spPr>
          <a:xfrm>
            <a:off x="8626680" y="4844880"/>
            <a:ext cx="680760" cy="35424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956" name="TextShape 197"/>
          <p:cNvSpPr txBox="1"/>
          <p:nvPr/>
        </p:nvSpPr>
        <p:spPr>
          <a:xfrm>
            <a:off x="9000360" y="5199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957" name="Line 198"/>
          <p:cNvSpPr/>
          <p:nvPr/>
        </p:nvSpPr>
        <p:spPr>
          <a:xfrm>
            <a:off x="8049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58" name="Line 199"/>
          <p:cNvSpPr/>
          <p:nvPr/>
        </p:nvSpPr>
        <p:spPr>
          <a:xfrm>
            <a:off x="79779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59" name="Line 200"/>
          <p:cNvSpPr/>
          <p:nvPr/>
        </p:nvSpPr>
        <p:spPr>
          <a:xfrm>
            <a:off x="7907400" y="5466600"/>
            <a:ext cx="7056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60" name="Line 201"/>
          <p:cNvSpPr/>
          <p:nvPr/>
        </p:nvSpPr>
        <p:spPr>
          <a:xfrm>
            <a:off x="7836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61" name="Line 202"/>
          <p:cNvSpPr/>
          <p:nvPr/>
        </p:nvSpPr>
        <p:spPr>
          <a:xfrm>
            <a:off x="77652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62" name="Line 203"/>
          <p:cNvSpPr/>
          <p:nvPr/>
        </p:nvSpPr>
        <p:spPr>
          <a:xfrm>
            <a:off x="76939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63" name="Line 204"/>
          <p:cNvSpPr/>
          <p:nvPr/>
        </p:nvSpPr>
        <p:spPr>
          <a:xfrm>
            <a:off x="76230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64" name="Line 205"/>
          <p:cNvSpPr/>
          <p:nvPr/>
        </p:nvSpPr>
        <p:spPr>
          <a:xfrm>
            <a:off x="75520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65" name="Line 206"/>
          <p:cNvSpPr/>
          <p:nvPr/>
        </p:nvSpPr>
        <p:spPr>
          <a:xfrm>
            <a:off x="7481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66" name="Line 207"/>
          <p:cNvSpPr/>
          <p:nvPr/>
        </p:nvSpPr>
        <p:spPr>
          <a:xfrm flipH="1">
            <a:off x="7436880" y="5544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67" name="Line 208"/>
          <p:cNvSpPr/>
          <p:nvPr/>
        </p:nvSpPr>
        <p:spPr>
          <a:xfrm flipH="1">
            <a:off x="7445880" y="5648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68" name="Line 209"/>
          <p:cNvSpPr/>
          <p:nvPr/>
        </p:nvSpPr>
        <p:spPr>
          <a:xfrm flipH="1">
            <a:off x="7454880" y="575100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69" name="Line 210"/>
          <p:cNvSpPr/>
          <p:nvPr/>
        </p:nvSpPr>
        <p:spPr>
          <a:xfrm>
            <a:off x="7463880" y="5855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70" name="Line 211"/>
          <p:cNvSpPr/>
          <p:nvPr/>
        </p:nvSpPr>
        <p:spPr>
          <a:xfrm flipH="1">
            <a:off x="7472880" y="595836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71" name="Line 212"/>
          <p:cNvSpPr/>
          <p:nvPr/>
        </p:nvSpPr>
        <p:spPr>
          <a:xfrm flipH="1">
            <a:off x="7481520" y="606168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72" name="Line 213"/>
          <p:cNvSpPr/>
          <p:nvPr/>
        </p:nvSpPr>
        <p:spPr>
          <a:xfrm flipH="1">
            <a:off x="7490520" y="6165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73" name="Line 214"/>
          <p:cNvSpPr/>
          <p:nvPr/>
        </p:nvSpPr>
        <p:spPr>
          <a:xfrm>
            <a:off x="8049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74" name="Line 215"/>
          <p:cNvSpPr/>
          <p:nvPr/>
        </p:nvSpPr>
        <p:spPr>
          <a:xfrm>
            <a:off x="79779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75" name="Line 216"/>
          <p:cNvSpPr/>
          <p:nvPr/>
        </p:nvSpPr>
        <p:spPr>
          <a:xfrm>
            <a:off x="7907400" y="5466600"/>
            <a:ext cx="7056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76" name="Line 217"/>
          <p:cNvSpPr/>
          <p:nvPr/>
        </p:nvSpPr>
        <p:spPr>
          <a:xfrm>
            <a:off x="7836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77" name="Line 218"/>
          <p:cNvSpPr/>
          <p:nvPr/>
        </p:nvSpPr>
        <p:spPr>
          <a:xfrm>
            <a:off x="77652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78" name="Line 219"/>
          <p:cNvSpPr/>
          <p:nvPr/>
        </p:nvSpPr>
        <p:spPr>
          <a:xfrm>
            <a:off x="76939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79" name="Line 220"/>
          <p:cNvSpPr/>
          <p:nvPr/>
        </p:nvSpPr>
        <p:spPr>
          <a:xfrm>
            <a:off x="76230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80" name="Line 221"/>
          <p:cNvSpPr/>
          <p:nvPr/>
        </p:nvSpPr>
        <p:spPr>
          <a:xfrm>
            <a:off x="75520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81" name="Line 222"/>
          <p:cNvSpPr/>
          <p:nvPr/>
        </p:nvSpPr>
        <p:spPr>
          <a:xfrm>
            <a:off x="7481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82" name="Line 223"/>
          <p:cNvSpPr/>
          <p:nvPr/>
        </p:nvSpPr>
        <p:spPr>
          <a:xfrm flipH="1">
            <a:off x="7734240" y="4836600"/>
            <a:ext cx="687600" cy="3625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983" name="TextShape 224"/>
          <p:cNvSpPr txBox="1"/>
          <p:nvPr/>
        </p:nvSpPr>
        <p:spPr>
          <a:xfrm>
            <a:off x="7430040" y="5199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984" name="CustomShape 225"/>
          <p:cNvSpPr/>
          <p:nvPr/>
        </p:nvSpPr>
        <p:spPr>
          <a:xfrm>
            <a:off x="8637840" y="2762640"/>
            <a:ext cx="380880" cy="450720"/>
          </a:xfrm>
          <a:prstGeom prst="wedgeRectCallout">
            <a:avLst>
              <a:gd name="adj1" fmla="val -7689"/>
              <a:gd name="adj2" fmla="val 11773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985" name="" descr=""/>
          <p:cNvPicPr/>
          <p:nvPr/>
        </p:nvPicPr>
        <p:blipFill>
          <a:blip r:embed="rId21"/>
          <a:stretch>
            <a:fillRect/>
          </a:stretch>
        </p:blipFill>
        <p:spPr>
          <a:xfrm>
            <a:off x="8667000" y="2812320"/>
            <a:ext cx="285840" cy="356040"/>
          </a:xfrm>
          <a:prstGeom prst="rect">
            <a:avLst/>
          </a:prstGeom>
          <a:ln>
            <a:noFill/>
          </a:ln>
        </p:spPr>
      </p:pic>
      <p:sp>
        <p:nvSpPr>
          <p:cNvPr id="986" name="Line 226"/>
          <p:cNvSpPr/>
          <p:nvPr/>
        </p:nvSpPr>
        <p:spPr>
          <a:xfrm flipV="1">
            <a:off x="8531640" y="3831840"/>
            <a:ext cx="0" cy="76176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987" name="Line 227"/>
          <p:cNvSpPr/>
          <p:nvPr/>
        </p:nvSpPr>
        <p:spPr>
          <a:xfrm flipV="1">
            <a:off x="8533800" y="3856680"/>
            <a:ext cx="2160" cy="3877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988" name="Line 228"/>
          <p:cNvSpPr/>
          <p:nvPr/>
        </p:nvSpPr>
        <p:spPr>
          <a:xfrm>
            <a:off x="8528400" y="4812840"/>
            <a:ext cx="360" cy="36144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989" name="CustomShape 229"/>
          <p:cNvSpPr/>
          <p:nvPr/>
        </p:nvSpPr>
        <p:spPr>
          <a:xfrm>
            <a:off x="8244000" y="4388760"/>
            <a:ext cx="579960" cy="3726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Proxy</a:t>
            </a:r>
            <a:endParaRPr/>
          </a:p>
        </p:txBody>
      </p:sp>
      <p:pic>
        <p:nvPicPr>
          <p:cNvPr id="990" name="" descr=""/>
          <p:cNvPicPr/>
          <p:nvPr/>
        </p:nvPicPr>
        <p:blipFill>
          <a:blip r:embed="rId22"/>
          <a:stretch>
            <a:fillRect/>
          </a:stretch>
        </p:blipFill>
        <p:spPr>
          <a:xfrm>
            <a:off x="7534800" y="5544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991" name="" descr=""/>
          <p:cNvPicPr/>
          <p:nvPr/>
        </p:nvPicPr>
        <p:blipFill>
          <a:blip r:embed="rId23"/>
          <a:stretch>
            <a:fillRect/>
          </a:stretch>
        </p:blipFill>
        <p:spPr>
          <a:xfrm>
            <a:off x="7714800" y="5796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992" name="" descr=""/>
          <p:cNvPicPr/>
          <p:nvPr/>
        </p:nvPicPr>
        <p:blipFill>
          <a:blip r:embed="rId24"/>
          <a:stretch>
            <a:fillRect/>
          </a:stretch>
        </p:blipFill>
        <p:spPr>
          <a:xfrm>
            <a:off x="8326800" y="5544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993" name="" descr=""/>
          <p:cNvPicPr/>
          <p:nvPr/>
        </p:nvPicPr>
        <p:blipFill>
          <a:blip r:embed="rId25"/>
          <a:stretch>
            <a:fillRect/>
          </a:stretch>
        </p:blipFill>
        <p:spPr>
          <a:xfrm>
            <a:off x="8506800" y="5796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994" name="" descr=""/>
          <p:cNvPicPr/>
          <p:nvPr/>
        </p:nvPicPr>
        <p:blipFill>
          <a:blip r:embed="rId26"/>
          <a:stretch>
            <a:fillRect/>
          </a:stretch>
        </p:blipFill>
        <p:spPr>
          <a:xfrm>
            <a:off x="9118800" y="5544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995" name="" descr=""/>
          <p:cNvPicPr/>
          <p:nvPr/>
        </p:nvPicPr>
        <p:blipFill>
          <a:blip r:embed="rId27"/>
          <a:stretch>
            <a:fillRect/>
          </a:stretch>
        </p:blipFill>
        <p:spPr>
          <a:xfrm>
            <a:off x="9298800" y="5796360"/>
            <a:ext cx="372240" cy="290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TextShape 1"/>
          <p:cNvSpPr txBox="1"/>
          <p:nvPr/>
        </p:nvSpPr>
        <p:spPr>
          <a:xfrm>
            <a:off x="504000" y="285120"/>
            <a:ext cx="907164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Pegasus Workflow Management</a:t>
            </a:r>
            <a:endParaRPr/>
          </a:p>
        </p:txBody>
      </p:sp>
      <p:sp>
        <p:nvSpPr>
          <p:cNvPr id="997" name="Line 2"/>
          <p:cNvSpPr/>
          <p:nvPr/>
        </p:nvSpPr>
        <p:spPr>
          <a:xfrm>
            <a:off x="8412480" y="3259080"/>
            <a:ext cx="62640" cy="50976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98" name="Line 3"/>
          <p:cNvSpPr/>
          <p:nvPr/>
        </p:nvSpPr>
        <p:spPr>
          <a:xfrm>
            <a:off x="8349480" y="3259080"/>
            <a:ext cx="63000" cy="50976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999" name="Line 4"/>
          <p:cNvSpPr/>
          <p:nvPr/>
        </p:nvSpPr>
        <p:spPr>
          <a:xfrm>
            <a:off x="8286480" y="3259080"/>
            <a:ext cx="62640" cy="50976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00" name="Line 5"/>
          <p:cNvSpPr/>
          <p:nvPr/>
        </p:nvSpPr>
        <p:spPr>
          <a:xfrm>
            <a:off x="8223840" y="3259080"/>
            <a:ext cx="62640" cy="50976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01" name="Line 6"/>
          <p:cNvSpPr/>
          <p:nvPr/>
        </p:nvSpPr>
        <p:spPr>
          <a:xfrm>
            <a:off x="8160480" y="3259080"/>
            <a:ext cx="63360" cy="50976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02" name="Line 7"/>
          <p:cNvSpPr/>
          <p:nvPr/>
        </p:nvSpPr>
        <p:spPr>
          <a:xfrm>
            <a:off x="8097480" y="3259080"/>
            <a:ext cx="62640" cy="50976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03" name="Line 8"/>
          <p:cNvSpPr/>
          <p:nvPr/>
        </p:nvSpPr>
        <p:spPr>
          <a:xfrm>
            <a:off x="8034840" y="3259080"/>
            <a:ext cx="62640" cy="50976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04" name="Line 9"/>
          <p:cNvSpPr/>
          <p:nvPr/>
        </p:nvSpPr>
        <p:spPr>
          <a:xfrm>
            <a:off x="7971840" y="3259080"/>
            <a:ext cx="63000" cy="50976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05" name="Line 10"/>
          <p:cNvSpPr/>
          <p:nvPr/>
        </p:nvSpPr>
        <p:spPr>
          <a:xfrm>
            <a:off x="7908480" y="3259080"/>
            <a:ext cx="62640" cy="50976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06" name="Line 11"/>
          <p:cNvSpPr/>
          <p:nvPr/>
        </p:nvSpPr>
        <p:spPr>
          <a:xfrm flipH="1">
            <a:off x="7869600" y="3310200"/>
            <a:ext cx="6055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07" name="Line 12"/>
          <p:cNvSpPr/>
          <p:nvPr/>
        </p:nvSpPr>
        <p:spPr>
          <a:xfrm flipH="1">
            <a:off x="7877520" y="337824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08" name="Line 13"/>
          <p:cNvSpPr/>
          <p:nvPr/>
        </p:nvSpPr>
        <p:spPr>
          <a:xfrm flipH="1">
            <a:off x="7885440" y="344592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09" name="Line 14"/>
          <p:cNvSpPr/>
          <p:nvPr/>
        </p:nvSpPr>
        <p:spPr>
          <a:xfrm>
            <a:off x="7893360" y="3514320"/>
            <a:ext cx="6055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10" name="Line 15"/>
          <p:cNvSpPr/>
          <p:nvPr/>
        </p:nvSpPr>
        <p:spPr>
          <a:xfrm flipH="1">
            <a:off x="7901280" y="3582000"/>
            <a:ext cx="6055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11" name="Line 16"/>
          <p:cNvSpPr/>
          <p:nvPr/>
        </p:nvSpPr>
        <p:spPr>
          <a:xfrm flipH="1">
            <a:off x="7909560" y="3650040"/>
            <a:ext cx="6055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12" name="Line 17"/>
          <p:cNvSpPr/>
          <p:nvPr/>
        </p:nvSpPr>
        <p:spPr>
          <a:xfrm flipH="1">
            <a:off x="7917480" y="3718080"/>
            <a:ext cx="6055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13" name="Line 18"/>
          <p:cNvSpPr/>
          <p:nvPr/>
        </p:nvSpPr>
        <p:spPr>
          <a:xfrm>
            <a:off x="8412480" y="3259080"/>
            <a:ext cx="62640" cy="50976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14" name="Line 19"/>
          <p:cNvSpPr/>
          <p:nvPr/>
        </p:nvSpPr>
        <p:spPr>
          <a:xfrm>
            <a:off x="8349480" y="3259080"/>
            <a:ext cx="63000" cy="50976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15" name="Line 20"/>
          <p:cNvSpPr/>
          <p:nvPr/>
        </p:nvSpPr>
        <p:spPr>
          <a:xfrm>
            <a:off x="8286480" y="3259080"/>
            <a:ext cx="62640" cy="50976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16" name="Line 21"/>
          <p:cNvSpPr/>
          <p:nvPr/>
        </p:nvSpPr>
        <p:spPr>
          <a:xfrm>
            <a:off x="8223840" y="3259080"/>
            <a:ext cx="62640" cy="50976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17" name="Line 22"/>
          <p:cNvSpPr/>
          <p:nvPr/>
        </p:nvSpPr>
        <p:spPr>
          <a:xfrm>
            <a:off x="8160480" y="3259080"/>
            <a:ext cx="63360" cy="50976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18" name="Line 23"/>
          <p:cNvSpPr/>
          <p:nvPr/>
        </p:nvSpPr>
        <p:spPr>
          <a:xfrm>
            <a:off x="8097480" y="3259080"/>
            <a:ext cx="62640" cy="50976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19" name="Line 24"/>
          <p:cNvSpPr/>
          <p:nvPr/>
        </p:nvSpPr>
        <p:spPr>
          <a:xfrm>
            <a:off x="8034840" y="3259080"/>
            <a:ext cx="62640" cy="50976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20" name="Line 25"/>
          <p:cNvSpPr/>
          <p:nvPr/>
        </p:nvSpPr>
        <p:spPr>
          <a:xfrm>
            <a:off x="7971840" y="3259080"/>
            <a:ext cx="63000" cy="50976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21" name="Line 26"/>
          <p:cNvSpPr/>
          <p:nvPr/>
        </p:nvSpPr>
        <p:spPr>
          <a:xfrm>
            <a:off x="7908480" y="3259080"/>
            <a:ext cx="62640" cy="50976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02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974000" y="3246840"/>
            <a:ext cx="312480" cy="244440"/>
          </a:xfrm>
          <a:prstGeom prst="rect">
            <a:avLst/>
          </a:prstGeom>
          <a:ln>
            <a:noFill/>
          </a:ln>
        </p:spPr>
      </p:pic>
      <p:pic>
        <p:nvPicPr>
          <p:cNvPr id="102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8178120" y="3445920"/>
            <a:ext cx="312480" cy="244440"/>
          </a:xfrm>
          <a:prstGeom prst="rect">
            <a:avLst/>
          </a:prstGeom>
          <a:ln>
            <a:noFill/>
          </a:ln>
        </p:spPr>
      </p:pic>
      <p:sp>
        <p:nvSpPr>
          <p:cNvPr id="1024" name="TextShape 27"/>
          <p:cNvSpPr txBox="1"/>
          <p:nvPr/>
        </p:nvSpPr>
        <p:spPr>
          <a:xfrm>
            <a:off x="7443720" y="1111680"/>
            <a:ext cx="1588680" cy="26496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HUBzero Infrastructure</a:t>
            </a:r>
            <a:endParaRPr/>
          </a:p>
        </p:txBody>
      </p:sp>
      <p:pic>
        <p:nvPicPr>
          <p:cNvPr id="102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8465760" y="1376640"/>
            <a:ext cx="693000" cy="665280"/>
          </a:xfrm>
          <a:prstGeom prst="rect">
            <a:avLst/>
          </a:prstGeom>
          <a:ln>
            <a:noFill/>
          </a:ln>
        </p:spPr>
      </p:pic>
      <p:pic>
        <p:nvPicPr>
          <p:cNvPr id="1026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7291440" y="1385280"/>
            <a:ext cx="1101600" cy="762480"/>
          </a:xfrm>
          <a:prstGeom prst="rect">
            <a:avLst/>
          </a:prstGeom>
          <a:ln>
            <a:noFill/>
          </a:ln>
        </p:spPr>
      </p:pic>
      <p:sp>
        <p:nvSpPr>
          <p:cNvPr id="1027" name="TextShape 28"/>
          <p:cNvSpPr txBox="1"/>
          <p:nvPr/>
        </p:nvSpPr>
        <p:spPr>
          <a:xfrm>
            <a:off x="8470800" y="2084040"/>
            <a:ext cx="986040" cy="126216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900">
                <a:latin typeface="Arial"/>
              </a:rPr>
              <a:t>Tool Session</a:t>
            </a:r>
            <a:endParaRPr/>
          </a:p>
          <a:p>
            <a:pPr algn="ctr"/>
            <a:r>
              <a:rPr b="1" lang="en-US" sz="900">
                <a:latin typeface="Arial"/>
              </a:rPr>
              <a:t>Containers</a:t>
            </a:r>
            <a:endParaRPr/>
          </a:p>
        </p:txBody>
      </p:sp>
      <p:sp>
        <p:nvSpPr>
          <p:cNvPr id="1028" name="Line 29"/>
          <p:cNvSpPr/>
          <p:nvPr/>
        </p:nvSpPr>
        <p:spPr>
          <a:xfrm>
            <a:off x="7847640" y="1622160"/>
            <a:ext cx="325080" cy="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029" name="Line 30"/>
          <p:cNvSpPr/>
          <p:nvPr/>
        </p:nvSpPr>
        <p:spPr>
          <a:xfrm flipV="1">
            <a:off x="8152920" y="1622160"/>
            <a:ext cx="0" cy="59580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030" name="Line 31"/>
          <p:cNvSpPr/>
          <p:nvPr/>
        </p:nvSpPr>
        <p:spPr>
          <a:xfrm>
            <a:off x="9117360" y="3259080"/>
            <a:ext cx="62640" cy="50976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31" name="Line 32"/>
          <p:cNvSpPr/>
          <p:nvPr/>
        </p:nvSpPr>
        <p:spPr>
          <a:xfrm>
            <a:off x="9054360" y="3259080"/>
            <a:ext cx="63000" cy="50976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32" name="Line 33"/>
          <p:cNvSpPr/>
          <p:nvPr/>
        </p:nvSpPr>
        <p:spPr>
          <a:xfrm>
            <a:off x="8991360" y="3259080"/>
            <a:ext cx="62640" cy="50976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33" name="Line 34"/>
          <p:cNvSpPr/>
          <p:nvPr/>
        </p:nvSpPr>
        <p:spPr>
          <a:xfrm>
            <a:off x="8928360" y="3259080"/>
            <a:ext cx="63000" cy="50976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34" name="Line 35"/>
          <p:cNvSpPr/>
          <p:nvPr/>
        </p:nvSpPr>
        <p:spPr>
          <a:xfrm>
            <a:off x="8865360" y="3259080"/>
            <a:ext cx="63000" cy="50976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35" name="Line 36"/>
          <p:cNvSpPr/>
          <p:nvPr/>
        </p:nvSpPr>
        <p:spPr>
          <a:xfrm>
            <a:off x="8802360" y="3259080"/>
            <a:ext cx="62640" cy="50976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36" name="Line 37"/>
          <p:cNvSpPr/>
          <p:nvPr/>
        </p:nvSpPr>
        <p:spPr>
          <a:xfrm>
            <a:off x="8739720" y="3259080"/>
            <a:ext cx="62640" cy="50976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37" name="Line 38"/>
          <p:cNvSpPr/>
          <p:nvPr/>
        </p:nvSpPr>
        <p:spPr>
          <a:xfrm>
            <a:off x="8676360" y="3259080"/>
            <a:ext cx="63360" cy="50976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38" name="Line 39"/>
          <p:cNvSpPr/>
          <p:nvPr/>
        </p:nvSpPr>
        <p:spPr>
          <a:xfrm>
            <a:off x="8613360" y="3259080"/>
            <a:ext cx="62640" cy="50976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39" name="Line 40"/>
          <p:cNvSpPr/>
          <p:nvPr/>
        </p:nvSpPr>
        <p:spPr>
          <a:xfrm flipH="1">
            <a:off x="8574480" y="3310200"/>
            <a:ext cx="6055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40" name="Line 41"/>
          <p:cNvSpPr/>
          <p:nvPr/>
        </p:nvSpPr>
        <p:spPr>
          <a:xfrm flipH="1">
            <a:off x="8582400" y="337824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41" name="Line 42"/>
          <p:cNvSpPr/>
          <p:nvPr/>
        </p:nvSpPr>
        <p:spPr>
          <a:xfrm flipH="1">
            <a:off x="8590320" y="344592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42" name="Line 43"/>
          <p:cNvSpPr/>
          <p:nvPr/>
        </p:nvSpPr>
        <p:spPr>
          <a:xfrm>
            <a:off x="8598240" y="351432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43" name="Line 44"/>
          <p:cNvSpPr/>
          <p:nvPr/>
        </p:nvSpPr>
        <p:spPr>
          <a:xfrm flipH="1">
            <a:off x="8606160" y="358200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44" name="Line 45"/>
          <p:cNvSpPr/>
          <p:nvPr/>
        </p:nvSpPr>
        <p:spPr>
          <a:xfrm flipH="1">
            <a:off x="8613720" y="3650040"/>
            <a:ext cx="6055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45" name="Line 46"/>
          <p:cNvSpPr/>
          <p:nvPr/>
        </p:nvSpPr>
        <p:spPr>
          <a:xfrm flipH="1">
            <a:off x="8621640" y="3718080"/>
            <a:ext cx="6055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46" name="Line 47"/>
          <p:cNvSpPr/>
          <p:nvPr/>
        </p:nvSpPr>
        <p:spPr>
          <a:xfrm>
            <a:off x="9117360" y="3259080"/>
            <a:ext cx="62640" cy="50976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47" name="Line 48"/>
          <p:cNvSpPr/>
          <p:nvPr/>
        </p:nvSpPr>
        <p:spPr>
          <a:xfrm>
            <a:off x="9054360" y="3259080"/>
            <a:ext cx="63000" cy="50976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48" name="Line 49"/>
          <p:cNvSpPr/>
          <p:nvPr/>
        </p:nvSpPr>
        <p:spPr>
          <a:xfrm>
            <a:off x="8991360" y="3259080"/>
            <a:ext cx="62640" cy="50976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49" name="Line 50"/>
          <p:cNvSpPr/>
          <p:nvPr/>
        </p:nvSpPr>
        <p:spPr>
          <a:xfrm>
            <a:off x="8928360" y="3259080"/>
            <a:ext cx="63000" cy="50976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50" name="Line 51"/>
          <p:cNvSpPr/>
          <p:nvPr/>
        </p:nvSpPr>
        <p:spPr>
          <a:xfrm>
            <a:off x="8865360" y="3259080"/>
            <a:ext cx="63000" cy="50976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51" name="Line 52"/>
          <p:cNvSpPr/>
          <p:nvPr/>
        </p:nvSpPr>
        <p:spPr>
          <a:xfrm>
            <a:off x="8802360" y="3259080"/>
            <a:ext cx="62640" cy="50976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52" name="Line 53"/>
          <p:cNvSpPr/>
          <p:nvPr/>
        </p:nvSpPr>
        <p:spPr>
          <a:xfrm>
            <a:off x="8739720" y="3259080"/>
            <a:ext cx="62640" cy="50976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53" name="Line 54"/>
          <p:cNvSpPr/>
          <p:nvPr/>
        </p:nvSpPr>
        <p:spPr>
          <a:xfrm>
            <a:off x="8676360" y="3259080"/>
            <a:ext cx="63360" cy="50976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54" name="Line 55"/>
          <p:cNvSpPr/>
          <p:nvPr/>
        </p:nvSpPr>
        <p:spPr>
          <a:xfrm>
            <a:off x="8613360" y="3259080"/>
            <a:ext cx="62640" cy="50976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055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8678520" y="3246840"/>
            <a:ext cx="312840" cy="244440"/>
          </a:xfrm>
          <a:prstGeom prst="rect">
            <a:avLst/>
          </a:prstGeom>
          <a:ln>
            <a:noFill/>
          </a:ln>
        </p:spPr>
      </p:pic>
      <p:pic>
        <p:nvPicPr>
          <p:cNvPr id="1056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8883000" y="3445920"/>
            <a:ext cx="312480" cy="244440"/>
          </a:xfrm>
          <a:prstGeom prst="rect">
            <a:avLst/>
          </a:prstGeom>
          <a:ln>
            <a:noFill/>
          </a:ln>
        </p:spPr>
      </p:pic>
      <p:sp>
        <p:nvSpPr>
          <p:cNvPr id="1057" name="Line 56"/>
          <p:cNvSpPr/>
          <p:nvPr/>
        </p:nvSpPr>
        <p:spPr>
          <a:xfrm>
            <a:off x="8237160" y="2851200"/>
            <a:ext cx="603360" cy="23256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058" name="TextShape 57"/>
          <p:cNvSpPr txBox="1"/>
          <p:nvPr/>
        </p:nvSpPr>
        <p:spPr>
          <a:xfrm>
            <a:off x="8695800" y="3083400"/>
            <a:ext cx="458280" cy="26496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1059" name="Line 58"/>
          <p:cNvSpPr/>
          <p:nvPr/>
        </p:nvSpPr>
        <p:spPr>
          <a:xfrm>
            <a:off x="7725240" y="3259080"/>
            <a:ext cx="62640" cy="50976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60" name="Line 59"/>
          <p:cNvSpPr/>
          <p:nvPr/>
        </p:nvSpPr>
        <p:spPr>
          <a:xfrm>
            <a:off x="7662240" y="3259080"/>
            <a:ext cx="63000" cy="50976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61" name="Line 60"/>
          <p:cNvSpPr/>
          <p:nvPr/>
        </p:nvSpPr>
        <p:spPr>
          <a:xfrm>
            <a:off x="7599600" y="3259080"/>
            <a:ext cx="62640" cy="50976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62" name="Line 61"/>
          <p:cNvSpPr/>
          <p:nvPr/>
        </p:nvSpPr>
        <p:spPr>
          <a:xfrm>
            <a:off x="7536240" y="3259080"/>
            <a:ext cx="62640" cy="50976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63" name="Line 62"/>
          <p:cNvSpPr/>
          <p:nvPr/>
        </p:nvSpPr>
        <p:spPr>
          <a:xfrm>
            <a:off x="7473240" y="3259080"/>
            <a:ext cx="63000" cy="50976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64" name="Line 63"/>
          <p:cNvSpPr/>
          <p:nvPr/>
        </p:nvSpPr>
        <p:spPr>
          <a:xfrm>
            <a:off x="7410600" y="3259080"/>
            <a:ext cx="62640" cy="50976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65" name="Line 64"/>
          <p:cNvSpPr/>
          <p:nvPr/>
        </p:nvSpPr>
        <p:spPr>
          <a:xfrm>
            <a:off x="7347600" y="3259080"/>
            <a:ext cx="62640" cy="50976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66" name="Line 65"/>
          <p:cNvSpPr/>
          <p:nvPr/>
        </p:nvSpPr>
        <p:spPr>
          <a:xfrm>
            <a:off x="7284240" y="3259080"/>
            <a:ext cx="63360" cy="50976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67" name="Line 66"/>
          <p:cNvSpPr/>
          <p:nvPr/>
        </p:nvSpPr>
        <p:spPr>
          <a:xfrm>
            <a:off x="7221600" y="3259080"/>
            <a:ext cx="62640" cy="50976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68" name="Line 67"/>
          <p:cNvSpPr/>
          <p:nvPr/>
        </p:nvSpPr>
        <p:spPr>
          <a:xfrm flipH="1">
            <a:off x="7182360" y="3310200"/>
            <a:ext cx="6055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69" name="Line 68"/>
          <p:cNvSpPr/>
          <p:nvPr/>
        </p:nvSpPr>
        <p:spPr>
          <a:xfrm flipH="1">
            <a:off x="7190280" y="337824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70" name="Line 69"/>
          <p:cNvSpPr/>
          <p:nvPr/>
        </p:nvSpPr>
        <p:spPr>
          <a:xfrm flipH="1">
            <a:off x="7198200" y="344592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71" name="Line 70"/>
          <p:cNvSpPr/>
          <p:nvPr/>
        </p:nvSpPr>
        <p:spPr>
          <a:xfrm>
            <a:off x="7206120" y="351432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72" name="Line 71"/>
          <p:cNvSpPr/>
          <p:nvPr/>
        </p:nvSpPr>
        <p:spPr>
          <a:xfrm flipH="1">
            <a:off x="7214040" y="3582000"/>
            <a:ext cx="6051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73" name="Line 72"/>
          <p:cNvSpPr/>
          <p:nvPr/>
        </p:nvSpPr>
        <p:spPr>
          <a:xfrm flipH="1">
            <a:off x="7221960" y="3650040"/>
            <a:ext cx="6055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74" name="Line 73"/>
          <p:cNvSpPr/>
          <p:nvPr/>
        </p:nvSpPr>
        <p:spPr>
          <a:xfrm flipH="1">
            <a:off x="7229880" y="3718080"/>
            <a:ext cx="6055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75" name="Line 74"/>
          <p:cNvSpPr/>
          <p:nvPr/>
        </p:nvSpPr>
        <p:spPr>
          <a:xfrm>
            <a:off x="7725240" y="3259080"/>
            <a:ext cx="62640" cy="50976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76" name="Line 75"/>
          <p:cNvSpPr/>
          <p:nvPr/>
        </p:nvSpPr>
        <p:spPr>
          <a:xfrm>
            <a:off x="7662240" y="3259080"/>
            <a:ext cx="63000" cy="50976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77" name="Line 76"/>
          <p:cNvSpPr/>
          <p:nvPr/>
        </p:nvSpPr>
        <p:spPr>
          <a:xfrm>
            <a:off x="7599600" y="3259080"/>
            <a:ext cx="62640" cy="50976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78" name="Line 77"/>
          <p:cNvSpPr/>
          <p:nvPr/>
        </p:nvSpPr>
        <p:spPr>
          <a:xfrm>
            <a:off x="7536240" y="3259080"/>
            <a:ext cx="62640" cy="50976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79" name="Line 78"/>
          <p:cNvSpPr/>
          <p:nvPr/>
        </p:nvSpPr>
        <p:spPr>
          <a:xfrm>
            <a:off x="7473240" y="3259080"/>
            <a:ext cx="63000" cy="50976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80" name="Line 79"/>
          <p:cNvSpPr/>
          <p:nvPr/>
        </p:nvSpPr>
        <p:spPr>
          <a:xfrm>
            <a:off x="7410600" y="3259080"/>
            <a:ext cx="62640" cy="50976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81" name="Line 80"/>
          <p:cNvSpPr/>
          <p:nvPr/>
        </p:nvSpPr>
        <p:spPr>
          <a:xfrm>
            <a:off x="7347600" y="3259080"/>
            <a:ext cx="62640" cy="50976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82" name="Line 81"/>
          <p:cNvSpPr/>
          <p:nvPr/>
        </p:nvSpPr>
        <p:spPr>
          <a:xfrm>
            <a:off x="7284240" y="3259080"/>
            <a:ext cx="63360" cy="50976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083" name="Line 82"/>
          <p:cNvSpPr/>
          <p:nvPr/>
        </p:nvSpPr>
        <p:spPr>
          <a:xfrm>
            <a:off x="7221600" y="3259080"/>
            <a:ext cx="62640" cy="50976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084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7286760" y="3246840"/>
            <a:ext cx="312120" cy="244440"/>
          </a:xfrm>
          <a:prstGeom prst="rect">
            <a:avLst/>
          </a:prstGeom>
          <a:ln>
            <a:noFill/>
          </a:ln>
        </p:spPr>
      </p:pic>
      <p:pic>
        <p:nvPicPr>
          <p:cNvPr id="1085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7490880" y="3445920"/>
            <a:ext cx="312480" cy="244440"/>
          </a:xfrm>
          <a:prstGeom prst="rect">
            <a:avLst/>
          </a:prstGeom>
          <a:ln>
            <a:noFill/>
          </a:ln>
        </p:spPr>
      </p:pic>
      <p:sp>
        <p:nvSpPr>
          <p:cNvPr id="1086" name="Line 83"/>
          <p:cNvSpPr/>
          <p:nvPr/>
        </p:nvSpPr>
        <p:spPr>
          <a:xfrm flipH="1">
            <a:off x="7446240" y="2845080"/>
            <a:ext cx="609480" cy="2383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087" name="TextShape 84"/>
          <p:cNvSpPr txBox="1"/>
          <p:nvPr/>
        </p:nvSpPr>
        <p:spPr>
          <a:xfrm>
            <a:off x="7303680" y="3083400"/>
            <a:ext cx="457920" cy="26496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1088" name="CustomShape 85"/>
          <p:cNvSpPr/>
          <p:nvPr/>
        </p:nvSpPr>
        <p:spPr>
          <a:xfrm flipH="1">
            <a:off x="8264160" y="1477440"/>
            <a:ext cx="201600" cy="248040"/>
          </a:xfrm>
          <a:prstGeom prst="wedgeRectCallout">
            <a:avLst>
              <a:gd name="adj1" fmla="val 40504"/>
              <a:gd name="adj2" fmla="val 16278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089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8299080" y="1504440"/>
            <a:ext cx="151560" cy="196560"/>
          </a:xfrm>
          <a:prstGeom prst="rect">
            <a:avLst/>
          </a:prstGeom>
          <a:ln>
            <a:noFill/>
          </a:ln>
        </p:spPr>
      </p:pic>
      <p:sp>
        <p:nvSpPr>
          <p:cNvPr id="1090" name="Line 86"/>
          <p:cNvSpPr/>
          <p:nvPr/>
        </p:nvSpPr>
        <p:spPr>
          <a:xfrm flipV="1">
            <a:off x="8152920" y="2185560"/>
            <a:ext cx="0" cy="50004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091" name="Line 87"/>
          <p:cNvSpPr/>
          <p:nvPr/>
        </p:nvSpPr>
        <p:spPr>
          <a:xfrm flipH="1" flipV="1">
            <a:off x="8152920" y="1954440"/>
            <a:ext cx="1800" cy="50220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092" name="Line 88"/>
          <p:cNvSpPr/>
          <p:nvPr/>
        </p:nvSpPr>
        <p:spPr>
          <a:xfrm>
            <a:off x="8150400" y="2829960"/>
            <a:ext cx="360" cy="23724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093" name="TextShape 89"/>
          <p:cNvSpPr txBox="1"/>
          <p:nvPr/>
        </p:nvSpPr>
        <p:spPr>
          <a:xfrm>
            <a:off x="7991280" y="3083400"/>
            <a:ext cx="457920" cy="26496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1094" name="CustomShape 90"/>
          <p:cNvSpPr/>
          <p:nvPr/>
        </p:nvSpPr>
        <p:spPr>
          <a:xfrm>
            <a:off x="7898040" y="2550960"/>
            <a:ext cx="513720" cy="2448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 sz="900">
                <a:latin typeface="Arial"/>
              </a:rPr>
              <a:t>Submit</a:t>
            </a:r>
            <a:endParaRPr/>
          </a:p>
          <a:p>
            <a:pPr algn="ctr"/>
            <a:r>
              <a:rPr lang="en-US" sz="900">
                <a:latin typeface="Arial"/>
              </a:rPr>
              <a:t>Proxy</a:t>
            </a:r>
            <a:endParaRPr/>
          </a:p>
        </p:txBody>
      </p:sp>
      <p:sp>
        <p:nvSpPr>
          <p:cNvPr id="1095" name="TextShape 91"/>
          <p:cNvSpPr txBox="1"/>
          <p:nvPr/>
        </p:nvSpPr>
        <p:spPr>
          <a:xfrm>
            <a:off x="536760" y="1199160"/>
            <a:ext cx="3859200" cy="2685960"/>
          </a:xfrm>
          <a:prstGeom prst="rect">
            <a:avLst/>
          </a:prstGeom>
        </p:spPr>
        <p:txBody>
          <a:bodyPr lIns="90000" rIns="90000" tIns="45000" bIns="45000"/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Developed at USC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Ewa Deelman et al.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Website: pegasus.isi.edu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Manage jobs on the grid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Open Source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Bindings for your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favorite languages:</a:t>
            </a:r>
            <a:endParaRPr/>
          </a:p>
        </p:txBody>
      </p:sp>
      <p:pic>
        <p:nvPicPr>
          <p:cNvPr id="1096" name="Picture 17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877680" y="402768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1097" name="Picture 14" descr=""/>
          <p:cNvPicPr/>
          <p:nvPr/>
        </p:nvPicPr>
        <p:blipFill>
          <a:blip r:embed="rId11"/>
          <a:stretch>
            <a:fillRect/>
          </a:stretch>
        </p:blipFill>
        <p:spPr>
          <a:xfrm>
            <a:off x="1775520" y="4015440"/>
            <a:ext cx="758880" cy="862200"/>
          </a:xfrm>
          <a:prstGeom prst="rect">
            <a:avLst/>
          </a:prstGeom>
          <a:ln w="9360">
            <a:solidFill>
              <a:srgbClr val="000000"/>
            </a:solidFill>
            <a:miter/>
          </a:ln>
        </p:spPr>
      </p:pic>
      <p:pic>
        <p:nvPicPr>
          <p:cNvPr id="1098" name="Picture 15" descr=""/>
          <p:cNvPicPr/>
          <p:nvPr/>
        </p:nvPicPr>
        <p:blipFill>
          <a:blip r:embed="rId12"/>
          <a:stretch>
            <a:fillRect/>
          </a:stretch>
        </p:blipFill>
        <p:spPr>
          <a:xfrm>
            <a:off x="2694960" y="4015440"/>
            <a:ext cx="702720" cy="923760"/>
          </a:xfrm>
          <a:prstGeom prst="rect">
            <a:avLst/>
          </a:prstGeom>
          <a:ln w="9360">
            <a:solidFill>
              <a:srgbClr val="000000"/>
            </a:solidFill>
            <a:miter/>
          </a:ln>
        </p:spPr>
      </p:pic>
      <p:sp>
        <p:nvSpPr>
          <p:cNvPr id="1099" name="CustomShape 92"/>
          <p:cNvSpPr/>
          <p:nvPr/>
        </p:nvSpPr>
        <p:spPr>
          <a:xfrm flipH="1">
            <a:off x="4740480" y="1047240"/>
            <a:ext cx="1512000" cy="5947200"/>
          </a:xfrm>
          <a:prstGeom prst="wedgeRectCallout">
            <a:avLst>
              <a:gd name="adj1" fmla="val -19558"/>
              <a:gd name="adj2" fmla="val 555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100" name="" descr=""/>
          <p:cNvPicPr/>
          <p:nvPr/>
        </p:nvPicPr>
        <p:blipFill>
          <a:blip r:embed="rId13"/>
          <a:stretch>
            <a:fillRect/>
          </a:stretch>
        </p:blipFill>
        <p:spPr>
          <a:xfrm>
            <a:off x="4845960" y="2359800"/>
            <a:ext cx="1281600" cy="1082520"/>
          </a:xfrm>
          <a:prstGeom prst="rect">
            <a:avLst/>
          </a:prstGeom>
          <a:ln>
            <a:noFill/>
          </a:ln>
        </p:spPr>
      </p:pic>
      <p:sp>
        <p:nvSpPr>
          <p:cNvPr id="1101" name="Line 93"/>
          <p:cNvSpPr/>
          <p:nvPr/>
        </p:nvSpPr>
        <p:spPr>
          <a:xfrm>
            <a:off x="592668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02" name="Line 94"/>
          <p:cNvSpPr/>
          <p:nvPr/>
        </p:nvSpPr>
        <p:spPr>
          <a:xfrm>
            <a:off x="5797800" y="5747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03" name="Line 95"/>
          <p:cNvSpPr/>
          <p:nvPr/>
        </p:nvSpPr>
        <p:spPr>
          <a:xfrm>
            <a:off x="566928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04" name="Line 96"/>
          <p:cNvSpPr/>
          <p:nvPr/>
        </p:nvSpPr>
        <p:spPr>
          <a:xfrm>
            <a:off x="554076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05" name="Line 97"/>
          <p:cNvSpPr/>
          <p:nvPr/>
        </p:nvSpPr>
        <p:spPr>
          <a:xfrm>
            <a:off x="5411880" y="5747040"/>
            <a:ext cx="12888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06" name="Line 98"/>
          <p:cNvSpPr/>
          <p:nvPr/>
        </p:nvSpPr>
        <p:spPr>
          <a:xfrm>
            <a:off x="528336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07" name="Line 99"/>
          <p:cNvSpPr/>
          <p:nvPr/>
        </p:nvSpPr>
        <p:spPr>
          <a:xfrm>
            <a:off x="515484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08" name="Line 100"/>
          <p:cNvSpPr/>
          <p:nvPr/>
        </p:nvSpPr>
        <p:spPr>
          <a:xfrm>
            <a:off x="5025960" y="5747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09" name="Line 101"/>
          <p:cNvSpPr/>
          <p:nvPr/>
        </p:nvSpPr>
        <p:spPr>
          <a:xfrm>
            <a:off x="489744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10" name="Line 102"/>
          <p:cNvSpPr/>
          <p:nvPr/>
        </p:nvSpPr>
        <p:spPr>
          <a:xfrm flipH="1">
            <a:off x="4817520" y="586188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11" name="Line 103"/>
          <p:cNvSpPr/>
          <p:nvPr/>
        </p:nvSpPr>
        <p:spPr>
          <a:xfrm flipH="1">
            <a:off x="4833720" y="601416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12" name="Line 104"/>
          <p:cNvSpPr/>
          <p:nvPr/>
        </p:nvSpPr>
        <p:spPr>
          <a:xfrm flipH="1">
            <a:off x="4849920" y="616644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13" name="Line 105"/>
          <p:cNvSpPr/>
          <p:nvPr/>
        </p:nvSpPr>
        <p:spPr>
          <a:xfrm>
            <a:off x="4866480" y="631908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14" name="Line 106"/>
          <p:cNvSpPr/>
          <p:nvPr/>
        </p:nvSpPr>
        <p:spPr>
          <a:xfrm flipH="1">
            <a:off x="4882680" y="647136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15" name="Line 107"/>
          <p:cNvSpPr/>
          <p:nvPr/>
        </p:nvSpPr>
        <p:spPr>
          <a:xfrm flipH="1">
            <a:off x="4898520" y="662328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16" name="Line 108"/>
          <p:cNvSpPr/>
          <p:nvPr/>
        </p:nvSpPr>
        <p:spPr>
          <a:xfrm flipH="1">
            <a:off x="4914720" y="677628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17" name="Line 109"/>
          <p:cNvSpPr/>
          <p:nvPr/>
        </p:nvSpPr>
        <p:spPr>
          <a:xfrm>
            <a:off x="592668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18" name="Line 110"/>
          <p:cNvSpPr/>
          <p:nvPr/>
        </p:nvSpPr>
        <p:spPr>
          <a:xfrm>
            <a:off x="5797800" y="5747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19" name="Line 111"/>
          <p:cNvSpPr/>
          <p:nvPr/>
        </p:nvSpPr>
        <p:spPr>
          <a:xfrm>
            <a:off x="566928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20" name="Line 112"/>
          <p:cNvSpPr/>
          <p:nvPr/>
        </p:nvSpPr>
        <p:spPr>
          <a:xfrm>
            <a:off x="554076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21" name="Line 113"/>
          <p:cNvSpPr/>
          <p:nvPr/>
        </p:nvSpPr>
        <p:spPr>
          <a:xfrm>
            <a:off x="5411880" y="5747040"/>
            <a:ext cx="12888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22" name="Line 114"/>
          <p:cNvSpPr/>
          <p:nvPr/>
        </p:nvSpPr>
        <p:spPr>
          <a:xfrm>
            <a:off x="528336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23" name="Line 115"/>
          <p:cNvSpPr/>
          <p:nvPr/>
        </p:nvSpPr>
        <p:spPr>
          <a:xfrm>
            <a:off x="515484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24" name="Line 116"/>
          <p:cNvSpPr/>
          <p:nvPr/>
        </p:nvSpPr>
        <p:spPr>
          <a:xfrm>
            <a:off x="5025960" y="5747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25" name="Line 117"/>
          <p:cNvSpPr/>
          <p:nvPr/>
        </p:nvSpPr>
        <p:spPr>
          <a:xfrm>
            <a:off x="4897440" y="5747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126" name="" descr=""/>
          <p:cNvPicPr/>
          <p:nvPr/>
        </p:nvPicPr>
        <p:blipFill>
          <a:blip r:embed="rId14"/>
          <a:stretch>
            <a:fillRect/>
          </a:stretch>
        </p:blipFill>
        <p:spPr>
          <a:xfrm>
            <a:off x="5030640" y="5719320"/>
            <a:ext cx="638640" cy="548640"/>
          </a:xfrm>
          <a:prstGeom prst="rect">
            <a:avLst/>
          </a:prstGeom>
          <a:ln>
            <a:noFill/>
          </a:ln>
        </p:spPr>
      </p:pic>
      <p:sp>
        <p:nvSpPr>
          <p:cNvPr id="1127" name="TextShape 118"/>
          <p:cNvSpPr txBox="1"/>
          <p:nvPr/>
        </p:nvSpPr>
        <p:spPr>
          <a:xfrm>
            <a:off x="5065920" y="5353560"/>
            <a:ext cx="718200" cy="402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128" name="TextShape 119"/>
          <p:cNvSpPr txBox="1"/>
          <p:nvPr/>
        </p:nvSpPr>
        <p:spPr>
          <a:xfrm>
            <a:off x="5065920" y="5353560"/>
            <a:ext cx="718200" cy="402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pic>
        <p:nvPicPr>
          <p:cNvPr id="1129" name="" descr=""/>
          <p:cNvPicPr/>
          <p:nvPr/>
        </p:nvPicPr>
        <p:blipFill>
          <a:blip r:embed="rId15"/>
          <a:stretch>
            <a:fillRect/>
          </a:stretch>
        </p:blipFill>
        <p:spPr>
          <a:xfrm>
            <a:off x="5447880" y="6165720"/>
            <a:ext cx="638280" cy="548640"/>
          </a:xfrm>
          <a:prstGeom prst="rect">
            <a:avLst/>
          </a:prstGeom>
          <a:ln>
            <a:noFill/>
          </a:ln>
        </p:spPr>
      </p:pic>
      <p:sp>
        <p:nvSpPr>
          <p:cNvPr id="1130" name="CustomShape 120"/>
          <p:cNvSpPr/>
          <p:nvPr/>
        </p:nvSpPr>
        <p:spPr>
          <a:xfrm>
            <a:off x="5223600" y="1354320"/>
            <a:ext cx="532800" cy="60912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131" name="Line 121"/>
          <p:cNvSpPr/>
          <p:nvPr/>
        </p:nvSpPr>
        <p:spPr>
          <a:xfrm>
            <a:off x="5299200" y="1430640"/>
            <a:ext cx="3805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132" name="Line 122"/>
          <p:cNvSpPr/>
          <p:nvPr/>
        </p:nvSpPr>
        <p:spPr>
          <a:xfrm>
            <a:off x="5299200" y="1506600"/>
            <a:ext cx="228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133" name="Line 123"/>
          <p:cNvSpPr/>
          <p:nvPr/>
        </p:nvSpPr>
        <p:spPr>
          <a:xfrm>
            <a:off x="5299200" y="1582920"/>
            <a:ext cx="30456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134" name="Line 124"/>
          <p:cNvSpPr/>
          <p:nvPr/>
        </p:nvSpPr>
        <p:spPr>
          <a:xfrm>
            <a:off x="5299200" y="1659240"/>
            <a:ext cx="3805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135" name="Line 125"/>
          <p:cNvSpPr/>
          <p:nvPr/>
        </p:nvSpPr>
        <p:spPr>
          <a:xfrm>
            <a:off x="5299200" y="1735200"/>
            <a:ext cx="3805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136" name="TextShape 126"/>
          <p:cNvSpPr txBox="1"/>
          <p:nvPr/>
        </p:nvSpPr>
        <p:spPr>
          <a:xfrm>
            <a:off x="5086080" y="1008000"/>
            <a:ext cx="775440" cy="43560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000">
                <a:latin typeface="Arial"/>
              </a:rPr>
              <a:t>DAX</a:t>
            </a:r>
            <a:endParaRPr/>
          </a:p>
        </p:txBody>
      </p:sp>
      <p:sp>
        <p:nvSpPr>
          <p:cNvPr id="1137" name="Line 127"/>
          <p:cNvSpPr/>
          <p:nvPr/>
        </p:nvSpPr>
        <p:spPr>
          <a:xfrm>
            <a:off x="5481360" y="1963440"/>
            <a:ext cx="0" cy="50616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138" name="Line 128"/>
          <p:cNvSpPr/>
          <p:nvPr/>
        </p:nvSpPr>
        <p:spPr>
          <a:xfrm>
            <a:off x="5483160" y="4885920"/>
            <a:ext cx="0" cy="52236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139" name="CustomShape 129"/>
          <p:cNvSpPr/>
          <p:nvPr/>
        </p:nvSpPr>
        <p:spPr>
          <a:xfrm>
            <a:off x="5223600" y="4234680"/>
            <a:ext cx="532800" cy="60912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140" name="Line 130"/>
          <p:cNvSpPr/>
          <p:nvPr/>
        </p:nvSpPr>
        <p:spPr>
          <a:xfrm>
            <a:off x="5299200" y="4311000"/>
            <a:ext cx="3805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141" name="Line 131"/>
          <p:cNvSpPr/>
          <p:nvPr/>
        </p:nvSpPr>
        <p:spPr>
          <a:xfrm>
            <a:off x="5299200" y="4386960"/>
            <a:ext cx="228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142" name="Line 132"/>
          <p:cNvSpPr/>
          <p:nvPr/>
        </p:nvSpPr>
        <p:spPr>
          <a:xfrm>
            <a:off x="5299200" y="4463280"/>
            <a:ext cx="30456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143" name="Line 133"/>
          <p:cNvSpPr/>
          <p:nvPr/>
        </p:nvSpPr>
        <p:spPr>
          <a:xfrm>
            <a:off x="5299200" y="4539600"/>
            <a:ext cx="3805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144" name="Line 134"/>
          <p:cNvSpPr/>
          <p:nvPr/>
        </p:nvSpPr>
        <p:spPr>
          <a:xfrm>
            <a:off x="5299200" y="4615200"/>
            <a:ext cx="3805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145" name="TextShape 135"/>
          <p:cNvSpPr txBox="1"/>
          <p:nvPr/>
        </p:nvSpPr>
        <p:spPr>
          <a:xfrm>
            <a:off x="5157000" y="3888360"/>
            <a:ext cx="698040" cy="3751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640">
                <a:latin typeface="Arial"/>
              </a:rPr>
              <a:t>DAG</a:t>
            </a:r>
            <a:endParaRPr/>
          </a:p>
        </p:txBody>
      </p:sp>
      <p:sp>
        <p:nvSpPr>
          <p:cNvPr id="1146" name="Line 136"/>
          <p:cNvSpPr/>
          <p:nvPr/>
        </p:nvSpPr>
        <p:spPr>
          <a:xfrm>
            <a:off x="5484960" y="3392640"/>
            <a:ext cx="0" cy="52236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147" name="TextShape 137"/>
          <p:cNvSpPr txBox="1"/>
          <p:nvPr/>
        </p:nvSpPr>
        <p:spPr>
          <a:xfrm>
            <a:off x="6851160" y="4645440"/>
            <a:ext cx="3024000" cy="268596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2200">
                <a:solidFill>
                  <a:srgbClr val="000000"/>
                </a:solidFill>
                <a:latin typeface="Arial"/>
              </a:rPr>
              <a:t>Benefits</a:t>
            </a:r>
            <a:r>
              <a:rPr lang="en-US" sz="2200">
                <a:solidFill>
                  <a:srgbClr val="000000"/>
                </a:solidFill>
                <a:latin typeface="Arial"/>
              </a:rPr>
              <a:t>: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Performance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Portability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Provenance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Data Management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200">
                <a:solidFill>
                  <a:srgbClr val="000000"/>
                </a:solidFill>
                <a:latin typeface="Arial"/>
              </a:rPr>
              <a:t>Error Recovery</a:t>
            </a:r>
            <a:endParaRPr/>
          </a:p>
          <a:p>
            <a:endParaRPr/>
          </a:p>
        </p:txBody>
      </p:sp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Line 1"/>
          <p:cNvSpPr/>
          <p:nvPr/>
        </p:nvSpPr>
        <p:spPr>
          <a:xfrm>
            <a:off x="76593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49" name="Line 2"/>
          <p:cNvSpPr/>
          <p:nvPr/>
        </p:nvSpPr>
        <p:spPr>
          <a:xfrm>
            <a:off x="753048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50" name="Line 3"/>
          <p:cNvSpPr/>
          <p:nvPr/>
        </p:nvSpPr>
        <p:spPr>
          <a:xfrm>
            <a:off x="740160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51" name="Line 4"/>
          <p:cNvSpPr/>
          <p:nvPr/>
        </p:nvSpPr>
        <p:spPr>
          <a:xfrm>
            <a:off x="727344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52" name="Line 5"/>
          <p:cNvSpPr/>
          <p:nvPr/>
        </p:nvSpPr>
        <p:spPr>
          <a:xfrm>
            <a:off x="714456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53" name="Line 6"/>
          <p:cNvSpPr/>
          <p:nvPr/>
        </p:nvSpPr>
        <p:spPr>
          <a:xfrm>
            <a:off x="701604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54" name="Line 7"/>
          <p:cNvSpPr/>
          <p:nvPr/>
        </p:nvSpPr>
        <p:spPr>
          <a:xfrm>
            <a:off x="688752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55" name="Line 8"/>
          <p:cNvSpPr/>
          <p:nvPr/>
        </p:nvSpPr>
        <p:spPr>
          <a:xfrm>
            <a:off x="675864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56" name="Line 9"/>
          <p:cNvSpPr/>
          <p:nvPr/>
        </p:nvSpPr>
        <p:spPr>
          <a:xfrm>
            <a:off x="66297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57" name="Line 10"/>
          <p:cNvSpPr/>
          <p:nvPr/>
        </p:nvSpPr>
        <p:spPr>
          <a:xfrm flipH="1">
            <a:off x="6550200" y="585252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58" name="Line 11"/>
          <p:cNvSpPr/>
          <p:nvPr/>
        </p:nvSpPr>
        <p:spPr>
          <a:xfrm flipH="1">
            <a:off x="6566400" y="600516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59" name="Line 12"/>
          <p:cNvSpPr/>
          <p:nvPr/>
        </p:nvSpPr>
        <p:spPr>
          <a:xfrm flipH="1">
            <a:off x="6582600" y="615708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60" name="Line 13"/>
          <p:cNvSpPr/>
          <p:nvPr/>
        </p:nvSpPr>
        <p:spPr>
          <a:xfrm>
            <a:off x="6599160" y="630972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61" name="Line 14"/>
          <p:cNvSpPr/>
          <p:nvPr/>
        </p:nvSpPr>
        <p:spPr>
          <a:xfrm flipH="1">
            <a:off x="6615360" y="646236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62" name="Line 15"/>
          <p:cNvSpPr/>
          <p:nvPr/>
        </p:nvSpPr>
        <p:spPr>
          <a:xfrm flipH="1">
            <a:off x="6631200" y="661428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63" name="Line 16"/>
          <p:cNvSpPr/>
          <p:nvPr/>
        </p:nvSpPr>
        <p:spPr>
          <a:xfrm flipH="1">
            <a:off x="6647400" y="676692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64" name="Line 17"/>
          <p:cNvSpPr/>
          <p:nvPr/>
        </p:nvSpPr>
        <p:spPr>
          <a:xfrm>
            <a:off x="76593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65" name="Line 18"/>
          <p:cNvSpPr/>
          <p:nvPr/>
        </p:nvSpPr>
        <p:spPr>
          <a:xfrm>
            <a:off x="753048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66" name="Line 19"/>
          <p:cNvSpPr/>
          <p:nvPr/>
        </p:nvSpPr>
        <p:spPr>
          <a:xfrm>
            <a:off x="740160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67" name="Line 20"/>
          <p:cNvSpPr/>
          <p:nvPr/>
        </p:nvSpPr>
        <p:spPr>
          <a:xfrm>
            <a:off x="727344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68" name="Line 21"/>
          <p:cNvSpPr/>
          <p:nvPr/>
        </p:nvSpPr>
        <p:spPr>
          <a:xfrm>
            <a:off x="714456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69" name="Line 22"/>
          <p:cNvSpPr/>
          <p:nvPr/>
        </p:nvSpPr>
        <p:spPr>
          <a:xfrm>
            <a:off x="701604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70" name="Line 23"/>
          <p:cNvSpPr/>
          <p:nvPr/>
        </p:nvSpPr>
        <p:spPr>
          <a:xfrm>
            <a:off x="688752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71" name="Line 24"/>
          <p:cNvSpPr/>
          <p:nvPr/>
        </p:nvSpPr>
        <p:spPr>
          <a:xfrm>
            <a:off x="675864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72" name="Line 25"/>
          <p:cNvSpPr/>
          <p:nvPr/>
        </p:nvSpPr>
        <p:spPr>
          <a:xfrm>
            <a:off x="66297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17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763320" y="5709960"/>
            <a:ext cx="638640" cy="548280"/>
          </a:xfrm>
          <a:prstGeom prst="rect">
            <a:avLst/>
          </a:prstGeom>
          <a:ln>
            <a:noFill/>
          </a:ln>
        </p:spPr>
      </p:pic>
      <p:pic>
        <p:nvPicPr>
          <p:cNvPr id="117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180560" y="6157080"/>
            <a:ext cx="638640" cy="548280"/>
          </a:xfrm>
          <a:prstGeom prst="rect">
            <a:avLst/>
          </a:prstGeom>
          <a:ln>
            <a:noFill/>
          </a:ln>
        </p:spPr>
      </p:pic>
      <p:sp>
        <p:nvSpPr>
          <p:cNvPr id="1175" name="TextShape 26"/>
          <p:cNvSpPr txBox="1"/>
          <p:nvPr/>
        </p:nvSpPr>
        <p:spPr>
          <a:xfrm>
            <a:off x="789480" y="1188360"/>
            <a:ext cx="3465360" cy="402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User's Workspace Terminal</a:t>
            </a:r>
            <a:endParaRPr/>
          </a:p>
        </p:txBody>
      </p:sp>
      <p:sp>
        <p:nvSpPr>
          <p:cNvPr id="1176" name="TextShape 27"/>
          <p:cNvSpPr txBox="1"/>
          <p:nvPr/>
        </p:nvSpPr>
        <p:spPr>
          <a:xfrm>
            <a:off x="6798600" y="5344200"/>
            <a:ext cx="718200" cy="402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177" name="TextShape 28"/>
          <p:cNvSpPr txBox="1"/>
          <p:nvPr/>
        </p:nvSpPr>
        <p:spPr>
          <a:xfrm>
            <a:off x="5680800" y="1191240"/>
            <a:ext cx="2968200" cy="402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HUBzero Infrastructure</a:t>
            </a:r>
            <a:endParaRPr/>
          </a:p>
        </p:txBody>
      </p:sp>
      <p:sp>
        <p:nvSpPr>
          <p:cNvPr id="1178" name="TextShape 29"/>
          <p:cNvSpPr txBox="1"/>
          <p:nvPr/>
        </p:nvSpPr>
        <p:spPr>
          <a:xfrm>
            <a:off x="504000" y="285120"/>
            <a:ext cx="907164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Let Submit create a workflow ...</a:t>
            </a:r>
            <a:endParaRPr/>
          </a:p>
        </p:txBody>
      </p:sp>
      <p:pic>
        <p:nvPicPr>
          <p:cNvPr id="117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768440" y="1537560"/>
            <a:ext cx="1415520" cy="1490400"/>
          </a:xfrm>
          <a:prstGeom prst="rect">
            <a:avLst/>
          </a:prstGeom>
          <a:ln>
            <a:noFill/>
          </a:ln>
        </p:spPr>
      </p:pic>
      <p:pic>
        <p:nvPicPr>
          <p:cNvPr id="1180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369040" y="1537560"/>
            <a:ext cx="2250360" cy="1709640"/>
          </a:xfrm>
          <a:prstGeom prst="rect">
            <a:avLst/>
          </a:prstGeom>
          <a:ln>
            <a:noFill/>
          </a:ln>
        </p:spPr>
      </p:pic>
      <p:sp>
        <p:nvSpPr>
          <p:cNvPr id="1181" name="TextShape 30"/>
          <p:cNvSpPr txBox="1"/>
          <p:nvPr/>
        </p:nvSpPr>
        <p:spPr>
          <a:xfrm>
            <a:off x="7778880" y="3103920"/>
            <a:ext cx="1589040" cy="100692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>
                <a:latin typeface="Arial"/>
              </a:rPr>
              <a:t>Tool Session</a:t>
            </a:r>
            <a:endParaRPr/>
          </a:p>
          <a:p>
            <a:pPr algn="ctr"/>
            <a:r>
              <a:rPr b="1" lang="en-US">
                <a:latin typeface="Arial"/>
              </a:rPr>
              <a:t>Containers</a:t>
            </a:r>
            <a:endParaRPr/>
          </a:p>
        </p:txBody>
      </p:sp>
      <p:sp>
        <p:nvSpPr>
          <p:cNvPr id="1182" name="Line 31"/>
          <p:cNvSpPr/>
          <p:nvPr/>
        </p:nvSpPr>
        <p:spPr>
          <a:xfrm>
            <a:off x="6504840" y="2068560"/>
            <a:ext cx="664920" cy="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183" name="Line 32"/>
          <p:cNvSpPr/>
          <p:nvPr/>
        </p:nvSpPr>
        <p:spPr>
          <a:xfrm flipV="1">
            <a:off x="7129440" y="2068560"/>
            <a:ext cx="0" cy="133632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184" name="Line 33"/>
          <p:cNvSpPr/>
          <p:nvPr/>
        </p:nvSpPr>
        <p:spPr>
          <a:xfrm>
            <a:off x="90993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85" name="Line 34"/>
          <p:cNvSpPr/>
          <p:nvPr/>
        </p:nvSpPr>
        <p:spPr>
          <a:xfrm>
            <a:off x="897048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86" name="Line 35"/>
          <p:cNvSpPr/>
          <p:nvPr/>
        </p:nvSpPr>
        <p:spPr>
          <a:xfrm>
            <a:off x="88419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87" name="Line 36"/>
          <p:cNvSpPr/>
          <p:nvPr/>
        </p:nvSpPr>
        <p:spPr>
          <a:xfrm>
            <a:off x="871344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88" name="Line 37"/>
          <p:cNvSpPr/>
          <p:nvPr/>
        </p:nvSpPr>
        <p:spPr>
          <a:xfrm>
            <a:off x="858420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89" name="Line 38"/>
          <p:cNvSpPr/>
          <p:nvPr/>
        </p:nvSpPr>
        <p:spPr>
          <a:xfrm>
            <a:off x="845568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90" name="Line 39"/>
          <p:cNvSpPr/>
          <p:nvPr/>
        </p:nvSpPr>
        <p:spPr>
          <a:xfrm>
            <a:off x="832752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91" name="Line 40"/>
          <p:cNvSpPr/>
          <p:nvPr/>
        </p:nvSpPr>
        <p:spPr>
          <a:xfrm>
            <a:off x="819864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92" name="Line 41"/>
          <p:cNvSpPr/>
          <p:nvPr/>
        </p:nvSpPr>
        <p:spPr>
          <a:xfrm>
            <a:off x="807012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93" name="Line 42"/>
          <p:cNvSpPr/>
          <p:nvPr/>
        </p:nvSpPr>
        <p:spPr>
          <a:xfrm flipH="1">
            <a:off x="7989840" y="585252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94" name="Line 43"/>
          <p:cNvSpPr/>
          <p:nvPr/>
        </p:nvSpPr>
        <p:spPr>
          <a:xfrm flipH="1">
            <a:off x="8006040" y="600516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95" name="Line 44"/>
          <p:cNvSpPr/>
          <p:nvPr/>
        </p:nvSpPr>
        <p:spPr>
          <a:xfrm flipH="1">
            <a:off x="8022240" y="615708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96" name="Line 45"/>
          <p:cNvSpPr/>
          <p:nvPr/>
        </p:nvSpPr>
        <p:spPr>
          <a:xfrm>
            <a:off x="8038800" y="630972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97" name="Line 46"/>
          <p:cNvSpPr/>
          <p:nvPr/>
        </p:nvSpPr>
        <p:spPr>
          <a:xfrm flipH="1">
            <a:off x="8055000" y="646236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98" name="Line 47"/>
          <p:cNvSpPr/>
          <p:nvPr/>
        </p:nvSpPr>
        <p:spPr>
          <a:xfrm flipH="1">
            <a:off x="8070840" y="661428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199" name="Line 48"/>
          <p:cNvSpPr/>
          <p:nvPr/>
        </p:nvSpPr>
        <p:spPr>
          <a:xfrm flipH="1">
            <a:off x="8087040" y="676692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00" name="Line 49"/>
          <p:cNvSpPr/>
          <p:nvPr/>
        </p:nvSpPr>
        <p:spPr>
          <a:xfrm>
            <a:off x="90993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01" name="Line 50"/>
          <p:cNvSpPr/>
          <p:nvPr/>
        </p:nvSpPr>
        <p:spPr>
          <a:xfrm>
            <a:off x="897048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02" name="Line 51"/>
          <p:cNvSpPr/>
          <p:nvPr/>
        </p:nvSpPr>
        <p:spPr>
          <a:xfrm>
            <a:off x="88419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03" name="Line 52"/>
          <p:cNvSpPr/>
          <p:nvPr/>
        </p:nvSpPr>
        <p:spPr>
          <a:xfrm>
            <a:off x="871344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04" name="Line 53"/>
          <p:cNvSpPr/>
          <p:nvPr/>
        </p:nvSpPr>
        <p:spPr>
          <a:xfrm>
            <a:off x="858420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05" name="Line 54"/>
          <p:cNvSpPr/>
          <p:nvPr/>
        </p:nvSpPr>
        <p:spPr>
          <a:xfrm>
            <a:off x="845568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06" name="Line 55"/>
          <p:cNvSpPr/>
          <p:nvPr/>
        </p:nvSpPr>
        <p:spPr>
          <a:xfrm>
            <a:off x="832752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07" name="Line 56"/>
          <p:cNvSpPr/>
          <p:nvPr/>
        </p:nvSpPr>
        <p:spPr>
          <a:xfrm>
            <a:off x="819864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08" name="Line 57"/>
          <p:cNvSpPr/>
          <p:nvPr/>
        </p:nvSpPr>
        <p:spPr>
          <a:xfrm>
            <a:off x="807012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209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8202960" y="5709960"/>
            <a:ext cx="638640" cy="548280"/>
          </a:xfrm>
          <a:prstGeom prst="rect">
            <a:avLst/>
          </a:prstGeom>
          <a:ln>
            <a:noFill/>
          </a:ln>
        </p:spPr>
      </p:pic>
      <p:pic>
        <p:nvPicPr>
          <p:cNvPr id="1210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8620560" y="6157080"/>
            <a:ext cx="638640" cy="548280"/>
          </a:xfrm>
          <a:prstGeom prst="rect">
            <a:avLst/>
          </a:prstGeom>
          <a:ln>
            <a:noFill/>
          </a:ln>
        </p:spPr>
      </p:pic>
      <p:sp>
        <p:nvSpPr>
          <p:cNvPr id="1211" name="Line 58"/>
          <p:cNvSpPr/>
          <p:nvPr/>
        </p:nvSpPr>
        <p:spPr>
          <a:xfrm>
            <a:off x="7301520" y="4823280"/>
            <a:ext cx="1232640" cy="5209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212" name="TextShape 59"/>
          <p:cNvSpPr txBox="1"/>
          <p:nvPr/>
        </p:nvSpPr>
        <p:spPr>
          <a:xfrm>
            <a:off x="8238600" y="5344200"/>
            <a:ext cx="718200" cy="402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213" name="TextShape 60"/>
          <p:cNvSpPr txBox="1"/>
          <p:nvPr/>
        </p:nvSpPr>
        <p:spPr>
          <a:xfrm>
            <a:off x="8238600" y="5344200"/>
            <a:ext cx="718200" cy="402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214" name="Line 61"/>
          <p:cNvSpPr/>
          <p:nvPr/>
        </p:nvSpPr>
        <p:spPr>
          <a:xfrm>
            <a:off x="62553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15" name="Line 62"/>
          <p:cNvSpPr/>
          <p:nvPr/>
        </p:nvSpPr>
        <p:spPr>
          <a:xfrm>
            <a:off x="612612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16" name="Line 63"/>
          <p:cNvSpPr/>
          <p:nvPr/>
        </p:nvSpPr>
        <p:spPr>
          <a:xfrm>
            <a:off x="59979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17" name="Line 64"/>
          <p:cNvSpPr/>
          <p:nvPr/>
        </p:nvSpPr>
        <p:spPr>
          <a:xfrm>
            <a:off x="586944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18" name="Line 65"/>
          <p:cNvSpPr/>
          <p:nvPr/>
        </p:nvSpPr>
        <p:spPr>
          <a:xfrm>
            <a:off x="574056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19" name="Line 66"/>
          <p:cNvSpPr/>
          <p:nvPr/>
        </p:nvSpPr>
        <p:spPr>
          <a:xfrm>
            <a:off x="561204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20" name="Line 67"/>
          <p:cNvSpPr/>
          <p:nvPr/>
        </p:nvSpPr>
        <p:spPr>
          <a:xfrm>
            <a:off x="548352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21" name="Line 68"/>
          <p:cNvSpPr/>
          <p:nvPr/>
        </p:nvSpPr>
        <p:spPr>
          <a:xfrm>
            <a:off x="535428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22" name="Line 69"/>
          <p:cNvSpPr/>
          <p:nvPr/>
        </p:nvSpPr>
        <p:spPr>
          <a:xfrm>
            <a:off x="522612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23" name="Line 70"/>
          <p:cNvSpPr/>
          <p:nvPr/>
        </p:nvSpPr>
        <p:spPr>
          <a:xfrm flipH="1">
            <a:off x="5146200" y="585252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24" name="Line 71"/>
          <p:cNvSpPr/>
          <p:nvPr/>
        </p:nvSpPr>
        <p:spPr>
          <a:xfrm flipH="1">
            <a:off x="5162400" y="600516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25" name="Line 72"/>
          <p:cNvSpPr/>
          <p:nvPr/>
        </p:nvSpPr>
        <p:spPr>
          <a:xfrm flipH="1">
            <a:off x="5178600" y="615708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26" name="Line 73"/>
          <p:cNvSpPr/>
          <p:nvPr/>
        </p:nvSpPr>
        <p:spPr>
          <a:xfrm>
            <a:off x="5195160" y="630972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27" name="Line 74"/>
          <p:cNvSpPr/>
          <p:nvPr/>
        </p:nvSpPr>
        <p:spPr>
          <a:xfrm flipH="1">
            <a:off x="5211360" y="6462360"/>
            <a:ext cx="123660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28" name="Line 75"/>
          <p:cNvSpPr/>
          <p:nvPr/>
        </p:nvSpPr>
        <p:spPr>
          <a:xfrm flipH="1">
            <a:off x="5227200" y="661428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29" name="Line 76"/>
          <p:cNvSpPr/>
          <p:nvPr/>
        </p:nvSpPr>
        <p:spPr>
          <a:xfrm flipH="1">
            <a:off x="5243400" y="6766920"/>
            <a:ext cx="12369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30" name="Line 77"/>
          <p:cNvSpPr/>
          <p:nvPr/>
        </p:nvSpPr>
        <p:spPr>
          <a:xfrm>
            <a:off x="62553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31" name="Line 78"/>
          <p:cNvSpPr/>
          <p:nvPr/>
        </p:nvSpPr>
        <p:spPr>
          <a:xfrm>
            <a:off x="612612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32" name="Line 79"/>
          <p:cNvSpPr/>
          <p:nvPr/>
        </p:nvSpPr>
        <p:spPr>
          <a:xfrm>
            <a:off x="599796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33" name="Line 80"/>
          <p:cNvSpPr/>
          <p:nvPr/>
        </p:nvSpPr>
        <p:spPr>
          <a:xfrm>
            <a:off x="586944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34" name="Line 81"/>
          <p:cNvSpPr/>
          <p:nvPr/>
        </p:nvSpPr>
        <p:spPr>
          <a:xfrm>
            <a:off x="574056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35" name="Line 82"/>
          <p:cNvSpPr/>
          <p:nvPr/>
        </p:nvSpPr>
        <p:spPr>
          <a:xfrm>
            <a:off x="561204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36" name="Line 83"/>
          <p:cNvSpPr/>
          <p:nvPr/>
        </p:nvSpPr>
        <p:spPr>
          <a:xfrm>
            <a:off x="548352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37" name="Line 84"/>
          <p:cNvSpPr/>
          <p:nvPr/>
        </p:nvSpPr>
        <p:spPr>
          <a:xfrm>
            <a:off x="5354280" y="5738040"/>
            <a:ext cx="12852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38" name="Line 85"/>
          <p:cNvSpPr/>
          <p:nvPr/>
        </p:nvSpPr>
        <p:spPr>
          <a:xfrm>
            <a:off x="5226120" y="5738040"/>
            <a:ext cx="128160" cy="1143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239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5359320" y="5709960"/>
            <a:ext cx="638640" cy="548280"/>
          </a:xfrm>
          <a:prstGeom prst="rect">
            <a:avLst/>
          </a:prstGeom>
          <a:ln>
            <a:noFill/>
          </a:ln>
        </p:spPr>
      </p:pic>
      <p:pic>
        <p:nvPicPr>
          <p:cNvPr id="1240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5776200" y="6157080"/>
            <a:ext cx="638640" cy="548280"/>
          </a:xfrm>
          <a:prstGeom prst="rect">
            <a:avLst/>
          </a:prstGeom>
          <a:ln>
            <a:noFill/>
          </a:ln>
        </p:spPr>
      </p:pic>
      <p:sp>
        <p:nvSpPr>
          <p:cNvPr id="1241" name="Line 86"/>
          <p:cNvSpPr/>
          <p:nvPr/>
        </p:nvSpPr>
        <p:spPr>
          <a:xfrm flipH="1">
            <a:off x="5685120" y="4810320"/>
            <a:ext cx="1245240" cy="5338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242" name="TextShape 87"/>
          <p:cNvSpPr txBox="1"/>
          <p:nvPr/>
        </p:nvSpPr>
        <p:spPr>
          <a:xfrm>
            <a:off x="5394600" y="5344200"/>
            <a:ext cx="718200" cy="402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243" name="TextShape 88"/>
          <p:cNvSpPr txBox="1"/>
          <p:nvPr/>
        </p:nvSpPr>
        <p:spPr>
          <a:xfrm>
            <a:off x="5394600" y="5344200"/>
            <a:ext cx="718200" cy="402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244" name="CustomShape 89"/>
          <p:cNvSpPr/>
          <p:nvPr/>
        </p:nvSpPr>
        <p:spPr>
          <a:xfrm>
            <a:off x="6930360" y="1744560"/>
            <a:ext cx="689400" cy="663840"/>
          </a:xfrm>
          <a:prstGeom prst="wedgeRectCallout">
            <a:avLst>
              <a:gd name="adj1" fmla="val 21509"/>
              <a:gd name="adj2" fmla="val 1468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245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6983280" y="1818000"/>
            <a:ext cx="517680" cy="524520"/>
          </a:xfrm>
          <a:prstGeom prst="rect">
            <a:avLst/>
          </a:prstGeom>
          <a:ln>
            <a:noFill/>
          </a:ln>
        </p:spPr>
      </p:pic>
      <p:sp>
        <p:nvSpPr>
          <p:cNvPr id="1246" name="Line 90"/>
          <p:cNvSpPr/>
          <p:nvPr/>
        </p:nvSpPr>
        <p:spPr>
          <a:xfrm flipV="1">
            <a:off x="7129080" y="3331440"/>
            <a:ext cx="0" cy="112140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247" name="Line 91"/>
          <p:cNvSpPr/>
          <p:nvPr/>
        </p:nvSpPr>
        <p:spPr>
          <a:xfrm flipV="1">
            <a:off x="7132680" y="3368160"/>
            <a:ext cx="3960" cy="57060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248" name="Line 92"/>
          <p:cNvSpPr/>
          <p:nvPr/>
        </p:nvSpPr>
        <p:spPr>
          <a:xfrm>
            <a:off x="7123320" y="4775760"/>
            <a:ext cx="720" cy="5317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249" name="TextShape 93"/>
          <p:cNvSpPr txBox="1"/>
          <p:nvPr/>
        </p:nvSpPr>
        <p:spPr>
          <a:xfrm>
            <a:off x="6798600" y="5344200"/>
            <a:ext cx="718200" cy="402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250" name="CustomShape 94"/>
          <p:cNvSpPr/>
          <p:nvPr/>
        </p:nvSpPr>
        <p:spPr>
          <a:xfrm>
            <a:off x="6608160" y="4151160"/>
            <a:ext cx="105012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Submit</a:t>
            </a:r>
            <a:endParaRPr/>
          </a:p>
          <a:p>
            <a:pPr algn="ctr"/>
            <a:r>
              <a:rPr lang="en-US">
                <a:latin typeface="Arial"/>
              </a:rPr>
              <a:t>Proxy</a:t>
            </a:r>
            <a:endParaRPr/>
          </a:p>
        </p:txBody>
      </p:sp>
      <p:sp>
        <p:nvSpPr>
          <p:cNvPr id="1251" name="CustomShape 95"/>
          <p:cNvSpPr/>
          <p:nvPr/>
        </p:nvSpPr>
        <p:spPr>
          <a:xfrm>
            <a:off x="425520" y="1744200"/>
            <a:ext cx="4485600" cy="573840"/>
          </a:xfrm>
          <a:prstGeom prst="wedgeRectCallout">
            <a:avLst>
              <a:gd name="adj1" fmla="val 27276"/>
              <a:gd name="adj2" fmla="val 12431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252" name="TextShape 96"/>
          <p:cNvSpPr txBox="1"/>
          <p:nvPr/>
        </p:nvSpPr>
        <p:spPr>
          <a:xfrm>
            <a:off x="432360" y="1823760"/>
            <a:ext cx="4350600" cy="60228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400">
                <a:solidFill>
                  <a:srgbClr val="000000"/>
                </a:solidFill>
                <a:latin typeface="Arial"/>
              </a:rPr>
              <a:t>$ submit -p @@Vin=1-5 ./sim1.py --Vin @@Vin</a:t>
            </a:r>
            <a:endParaRPr/>
          </a:p>
        </p:txBody>
      </p:sp>
      <p:sp>
        <p:nvSpPr>
          <p:cNvPr id="1253" name="CustomShape 97"/>
          <p:cNvSpPr/>
          <p:nvPr/>
        </p:nvSpPr>
        <p:spPr>
          <a:xfrm flipH="1">
            <a:off x="503640" y="2822040"/>
            <a:ext cx="3729600" cy="3830400"/>
          </a:xfrm>
          <a:prstGeom prst="wedgeRectCallout">
            <a:avLst>
              <a:gd name="adj1" fmla="val -11309"/>
              <a:gd name="adj2" fmla="val 8685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254" name="CustomShape 98"/>
          <p:cNvSpPr/>
          <p:nvPr/>
        </p:nvSpPr>
        <p:spPr>
          <a:xfrm>
            <a:off x="1840680" y="5707440"/>
            <a:ext cx="1463400" cy="78048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wrap="none" lIns="90000" rIns="90000" tIns="45000" bIns="45000" anchor="ctr"/>
          <a:p>
            <a:pPr algn="ctr"/>
            <a:r>
              <a:rPr lang="en-US" sz="1640">
                <a:latin typeface="Arial"/>
              </a:rPr>
              <a:t>gather</a:t>
            </a:r>
            <a:endParaRPr/>
          </a:p>
        </p:txBody>
      </p:sp>
      <p:sp>
        <p:nvSpPr>
          <p:cNvPr id="1255" name="CustomShape 99"/>
          <p:cNvSpPr/>
          <p:nvPr/>
        </p:nvSpPr>
        <p:spPr>
          <a:xfrm>
            <a:off x="1162440" y="4572720"/>
            <a:ext cx="705600" cy="5040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txBody>
          <a:bodyPr wrap="none" lIns="90000" rIns="90000" tIns="45000" bIns="45000" anchor="ctr"/>
          <a:p>
            <a:pPr algn="ctr"/>
            <a:r>
              <a:rPr lang="en-US" sz="1640">
                <a:latin typeface="Arial"/>
              </a:rPr>
              <a:t>Vin=1</a:t>
            </a:r>
            <a:endParaRPr/>
          </a:p>
        </p:txBody>
      </p:sp>
      <p:sp>
        <p:nvSpPr>
          <p:cNvPr id="1256" name="Line 100"/>
          <p:cNvSpPr/>
          <p:nvPr/>
        </p:nvSpPr>
        <p:spPr>
          <a:xfrm>
            <a:off x="1565640" y="5130000"/>
            <a:ext cx="504000" cy="55188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257" name="Line 101"/>
          <p:cNvSpPr/>
          <p:nvPr/>
        </p:nvSpPr>
        <p:spPr>
          <a:xfrm>
            <a:off x="2271240" y="5130000"/>
            <a:ext cx="302400" cy="55188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258" name="Line 102"/>
          <p:cNvSpPr/>
          <p:nvPr/>
        </p:nvSpPr>
        <p:spPr>
          <a:xfrm flipH="1">
            <a:off x="2271240" y="3867120"/>
            <a:ext cx="302400" cy="60480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259" name="Line 103"/>
          <p:cNvSpPr/>
          <p:nvPr/>
        </p:nvSpPr>
        <p:spPr>
          <a:xfrm flipH="1">
            <a:off x="2876040" y="5076720"/>
            <a:ext cx="705600" cy="60480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260" name="CustomShape 104"/>
          <p:cNvSpPr/>
          <p:nvPr/>
        </p:nvSpPr>
        <p:spPr>
          <a:xfrm>
            <a:off x="1968840" y="4572720"/>
            <a:ext cx="705600" cy="5040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txBody>
          <a:bodyPr wrap="none" lIns="90000" rIns="90000" tIns="45000" bIns="45000" anchor="ctr"/>
          <a:p>
            <a:pPr algn="ctr"/>
            <a:r>
              <a:rPr lang="en-US" sz="1640">
                <a:latin typeface="Arial"/>
              </a:rPr>
              <a:t>Vin=2</a:t>
            </a:r>
            <a:endParaRPr/>
          </a:p>
        </p:txBody>
      </p:sp>
      <p:sp>
        <p:nvSpPr>
          <p:cNvPr id="1261" name="CustomShape 105"/>
          <p:cNvSpPr/>
          <p:nvPr/>
        </p:nvSpPr>
        <p:spPr>
          <a:xfrm>
            <a:off x="3279240" y="4572720"/>
            <a:ext cx="705600" cy="5040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txBody>
          <a:bodyPr wrap="none" lIns="90000" rIns="90000" tIns="45000" bIns="45000" anchor="ctr"/>
          <a:p>
            <a:pPr algn="ctr"/>
            <a:r>
              <a:rPr lang="en-US" sz="1640">
                <a:latin typeface="Arial"/>
              </a:rPr>
              <a:t>Vin=5</a:t>
            </a:r>
            <a:endParaRPr/>
          </a:p>
        </p:txBody>
      </p:sp>
      <p:sp>
        <p:nvSpPr>
          <p:cNvPr id="1262" name="TextShape 106"/>
          <p:cNvSpPr txBox="1"/>
          <p:nvPr/>
        </p:nvSpPr>
        <p:spPr>
          <a:xfrm>
            <a:off x="2696040" y="4496400"/>
            <a:ext cx="572400" cy="6368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3200">
                <a:latin typeface="Arial"/>
              </a:rPr>
              <a:t>...</a:t>
            </a:r>
            <a:endParaRPr/>
          </a:p>
        </p:txBody>
      </p:sp>
      <p:sp>
        <p:nvSpPr>
          <p:cNvPr id="1263" name="Line 107"/>
          <p:cNvSpPr/>
          <p:nvPr/>
        </p:nvSpPr>
        <p:spPr>
          <a:xfrm>
            <a:off x="2976840" y="3867120"/>
            <a:ext cx="643680" cy="59508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264" name="Line 108"/>
          <p:cNvSpPr/>
          <p:nvPr/>
        </p:nvSpPr>
        <p:spPr>
          <a:xfrm flipH="1">
            <a:off x="1517400" y="3867120"/>
            <a:ext cx="552240" cy="59508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265" name="CustomShape 109"/>
          <p:cNvSpPr/>
          <p:nvPr/>
        </p:nvSpPr>
        <p:spPr>
          <a:xfrm>
            <a:off x="1840680" y="3008880"/>
            <a:ext cx="1463400" cy="78048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wrap="none" lIns="90000" rIns="90000" tIns="45000" bIns="45000" anchor="ctr"/>
          <a:p>
            <a:pPr algn="ctr"/>
            <a:r>
              <a:rPr lang="en-US" sz="1640">
                <a:latin typeface="Arial"/>
              </a:rPr>
              <a:t>scatter</a:t>
            </a:r>
            <a:endParaRPr/>
          </a:p>
        </p:txBody>
      </p:sp>
      <p:pic>
        <p:nvPicPr>
          <p:cNvPr id="1266" name="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604800" y="2923200"/>
            <a:ext cx="907200" cy="80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57800" y="1073160"/>
            <a:ext cx="2482200" cy="1455120"/>
          </a:xfrm>
          <a:prstGeom prst="rect">
            <a:avLst/>
          </a:prstGeom>
          <a:ln>
            <a:noFill/>
          </a:ln>
        </p:spPr>
      </p:pic>
      <p:pic>
        <p:nvPicPr>
          <p:cNvPr id="126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57440" y="2625480"/>
            <a:ext cx="2482560" cy="1478520"/>
          </a:xfrm>
          <a:prstGeom prst="rect">
            <a:avLst/>
          </a:prstGeom>
          <a:ln>
            <a:noFill/>
          </a:ln>
        </p:spPr>
      </p:pic>
      <p:pic>
        <p:nvPicPr>
          <p:cNvPr id="126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57800" y="4208760"/>
            <a:ext cx="2482560" cy="1478520"/>
          </a:xfrm>
          <a:prstGeom prst="rect">
            <a:avLst/>
          </a:prstGeom>
          <a:ln>
            <a:noFill/>
          </a:ln>
        </p:spPr>
      </p:pic>
      <p:sp>
        <p:nvSpPr>
          <p:cNvPr id="1270" name="TextShape 1"/>
          <p:cNvSpPr txBox="1"/>
          <p:nvPr/>
        </p:nvSpPr>
        <p:spPr>
          <a:xfrm>
            <a:off x="504000" y="285120"/>
            <a:ext cx="907164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… </a:t>
            </a:r>
            <a:r>
              <a:rPr lang="en-US" sz="4400">
                <a:latin typeface="Arial"/>
              </a:rPr>
              <a:t>or write your own workflow</a:t>
            </a:r>
            <a:endParaRPr/>
          </a:p>
        </p:txBody>
      </p:sp>
      <p:pic>
        <p:nvPicPr>
          <p:cNvPr id="1271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217840" y="1231200"/>
            <a:ext cx="4140000" cy="5986440"/>
          </a:xfrm>
          <a:prstGeom prst="rect">
            <a:avLst/>
          </a:prstGeom>
          <a:ln>
            <a:noFill/>
          </a:ln>
        </p:spPr>
      </p:pic>
      <p:sp>
        <p:nvSpPr>
          <p:cNvPr id="1272" name="Line 2"/>
          <p:cNvSpPr/>
          <p:nvPr/>
        </p:nvSpPr>
        <p:spPr>
          <a:xfrm flipH="1" flipV="1">
            <a:off x="2923200" y="1914840"/>
            <a:ext cx="2769840" cy="182736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1273" name="Line 3"/>
          <p:cNvSpPr/>
          <p:nvPr/>
        </p:nvSpPr>
        <p:spPr>
          <a:xfrm flipH="1" flipV="1">
            <a:off x="3024000" y="3326400"/>
            <a:ext cx="3498120" cy="229428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1274" name="Line 4"/>
          <p:cNvSpPr/>
          <p:nvPr/>
        </p:nvSpPr>
        <p:spPr>
          <a:xfrm flipH="1" flipV="1">
            <a:off x="3024000" y="5241600"/>
            <a:ext cx="4838400" cy="80640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1275" name="TextShape 5"/>
          <p:cNvSpPr txBox="1"/>
          <p:nvPr/>
        </p:nvSpPr>
        <p:spPr>
          <a:xfrm>
            <a:off x="492840" y="5740560"/>
            <a:ext cx="5757120" cy="1716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2200">
                <a:latin typeface="Arial"/>
              </a:rPr>
              <a:t>CNTBands</a:t>
            </a:r>
            <a:endParaRPr/>
          </a:p>
          <a:p>
            <a:r>
              <a:rPr lang="en-US">
                <a:latin typeface="Arial"/>
              </a:rPr>
              <a:t>Science Domain: Nanoelectronics</a:t>
            </a:r>
            <a:endParaRPr/>
          </a:p>
          <a:p>
            <a:r>
              <a:rPr lang="en-US">
                <a:latin typeface="Arial"/>
              </a:rPr>
              <a:t>Scientists: Lundstrom et al. (Purdue) </a:t>
            </a:r>
            <a:endParaRPr/>
          </a:p>
          <a:p>
            <a:r>
              <a:rPr lang="en-US">
                <a:latin typeface="Arial"/>
              </a:rPr>
              <a:t>https://nanohub.org/resources/cntbands-ext</a:t>
            </a:r>
            <a:endParaRPr/>
          </a:p>
        </p:txBody>
      </p:sp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CustomShape 1"/>
          <p:cNvSpPr/>
          <p:nvPr/>
        </p:nvSpPr>
        <p:spPr>
          <a:xfrm>
            <a:off x="3474720" y="1990800"/>
            <a:ext cx="3840480" cy="4867200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ffffff"/>
              </a:gs>
            </a:gsLst>
            <a:path path="circle"/>
          </a:gradFill>
          <a:ln>
            <a:noFill/>
          </a:ln>
        </p:spPr>
      </p:sp>
      <p:sp>
        <p:nvSpPr>
          <p:cNvPr id="1277" name="TextShape 2"/>
          <p:cNvSpPr txBox="1"/>
          <p:nvPr/>
        </p:nvSpPr>
        <p:spPr>
          <a:xfrm>
            <a:off x="321120" y="1800360"/>
            <a:ext cx="3053520" cy="4334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2400">
                <a:latin typeface="Arial"/>
              </a:rPr>
              <a:t>Pegasus Workflows</a:t>
            </a:r>
            <a:endParaRPr/>
          </a:p>
        </p:txBody>
      </p:sp>
      <p:sp>
        <p:nvSpPr>
          <p:cNvPr id="1278" name="TextShape 3"/>
          <p:cNvSpPr txBox="1"/>
          <p:nvPr/>
        </p:nvSpPr>
        <p:spPr>
          <a:xfrm>
            <a:off x="3384000" y="1800360"/>
            <a:ext cx="3993840" cy="4334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2400">
                <a:latin typeface="Arial"/>
              </a:rPr>
              <a:t>Uncertainty Quantification</a:t>
            </a:r>
            <a:endParaRPr/>
          </a:p>
        </p:txBody>
      </p:sp>
      <p:sp>
        <p:nvSpPr>
          <p:cNvPr id="1279" name="TextShape 4"/>
          <p:cNvSpPr txBox="1"/>
          <p:nvPr/>
        </p:nvSpPr>
        <p:spPr>
          <a:xfrm>
            <a:off x="504720" y="285840"/>
            <a:ext cx="907164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Productivity in the Workspace</a:t>
            </a:r>
            <a:endParaRPr/>
          </a:p>
        </p:txBody>
      </p:sp>
      <p:sp>
        <p:nvSpPr>
          <p:cNvPr id="1280" name="Line 5"/>
          <p:cNvSpPr/>
          <p:nvPr/>
        </p:nvSpPr>
        <p:spPr>
          <a:xfrm>
            <a:off x="2837160" y="4317120"/>
            <a:ext cx="4356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81" name="Line 6"/>
          <p:cNvSpPr/>
          <p:nvPr/>
        </p:nvSpPr>
        <p:spPr>
          <a:xfrm>
            <a:off x="279324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82" name="Line 7"/>
          <p:cNvSpPr/>
          <p:nvPr/>
        </p:nvSpPr>
        <p:spPr>
          <a:xfrm>
            <a:off x="274896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83" name="Line 8"/>
          <p:cNvSpPr/>
          <p:nvPr/>
        </p:nvSpPr>
        <p:spPr>
          <a:xfrm>
            <a:off x="2705400" y="4317120"/>
            <a:ext cx="4356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84" name="Line 9"/>
          <p:cNvSpPr/>
          <p:nvPr/>
        </p:nvSpPr>
        <p:spPr>
          <a:xfrm>
            <a:off x="2661120" y="4317120"/>
            <a:ext cx="4428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85" name="Line 10"/>
          <p:cNvSpPr/>
          <p:nvPr/>
        </p:nvSpPr>
        <p:spPr>
          <a:xfrm>
            <a:off x="261720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86" name="Line 11"/>
          <p:cNvSpPr/>
          <p:nvPr/>
        </p:nvSpPr>
        <p:spPr>
          <a:xfrm>
            <a:off x="257328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87" name="Line 12"/>
          <p:cNvSpPr/>
          <p:nvPr/>
        </p:nvSpPr>
        <p:spPr>
          <a:xfrm>
            <a:off x="252936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88" name="Line 13"/>
          <p:cNvSpPr/>
          <p:nvPr/>
        </p:nvSpPr>
        <p:spPr>
          <a:xfrm>
            <a:off x="2485440" y="4317120"/>
            <a:ext cx="4356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89" name="Line 14"/>
          <p:cNvSpPr/>
          <p:nvPr/>
        </p:nvSpPr>
        <p:spPr>
          <a:xfrm flipH="1">
            <a:off x="2458080" y="435168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90" name="Line 15"/>
          <p:cNvSpPr/>
          <p:nvPr/>
        </p:nvSpPr>
        <p:spPr>
          <a:xfrm flipH="1">
            <a:off x="2463840" y="43970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91" name="Line 16"/>
          <p:cNvSpPr/>
          <p:nvPr/>
        </p:nvSpPr>
        <p:spPr>
          <a:xfrm flipH="1">
            <a:off x="2469240" y="444240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92" name="Line 17"/>
          <p:cNvSpPr/>
          <p:nvPr/>
        </p:nvSpPr>
        <p:spPr>
          <a:xfrm>
            <a:off x="2475000" y="448848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93" name="Line 18"/>
          <p:cNvSpPr/>
          <p:nvPr/>
        </p:nvSpPr>
        <p:spPr>
          <a:xfrm flipH="1">
            <a:off x="2480400" y="45338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94" name="Line 19"/>
          <p:cNvSpPr/>
          <p:nvPr/>
        </p:nvSpPr>
        <p:spPr>
          <a:xfrm flipH="1">
            <a:off x="2485800" y="457920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95" name="Line 20"/>
          <p:cNvSpPr/>
          <p:nvPr/>
        </p:nvSpPr>
        <p:spPr>
          <a:xfrm flipH="1">
            <a:off x="2491560" y="462492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96" name="Line 21"/>
          <p:cNvSpPr/>
          <p:nvPr/>
        </p:nvSpPr>
        <p:spPr>
          <a:xfrm>
            <a:off x="2837160" y="4317120"/>
            <a:ext cx="4356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97" name="Line 22"/>
          <p:cNvSpPr/>
          <p:nvPr/>
        </p:nvSpPr>
        <p:spPr>
          <a:xfrm>
            <a:off x="279324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98" name="Line 23"/>
          <p:cNvSpPr/>
          <p:nvPr/>
        </p:nvSpPr>
        <p:spPr>
          <a:xfrm>
            <a:off x="274896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299" name="Line 24"/>
          <p:cNvSpPr/>
          <p:nvPr/>
        </p:nvSpPr>
        <p:spPr>
          <a:xfrm>
            <a:off x="2705400" y="4317120"/>
            <a:ext cx="4356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00" name="Line 25"/>
          <p:cNvSpPr/>
          <p:nvPr/>
        </p:nvSpPr>
        <p:spPr>
          <a:xfrm>
            <a:off x="2661120" y="4317120"/>
            <a:ext cx="4428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01" name="Line 26"/>
          <p:cNvSpPr/>
          <p:nvPr/>
        </p:nvSpPr>
        <p:spPr>
          <a:xfrm>
            <a:off x="261720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02" name="Line 27"/>
          <p:cNvSpPr/>
          <p:nvPr/>
        </p:nvSpPr>
        <p:spPr>
          <a:xfrm>
            <a:off x="257328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03" name="Line 28"/>
          <p:cNvSpPr/>
          <p:nvPr/>
        </p:nvSpPr>
        <p:spPr>
          <a:xfrm>
            <a:off x="252936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04" name="Line 29"/>
          <p:cNvSpPr/>
          <p:nvPr/>
        </p:nvSpPr>
        <p:spPr>
          <a:xfrm>
            <a:off x="2485440" y="4317120"/>
            <a:ext cx="4356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30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531160" y="4308840"/>
            <a:ext cx="217800" cy="164160"/>
          </a:xfrm>
          <a:prstGeom prst="rect">
            <a:avLst/>
          </a:prstGeom>
          <a:ln>
            <a:noFill/>
          </a:ln>
        </p:spPr>
      </p:pic>
      <p:pic>
        <p:nvPicPr>
          <p:cNvPr id="130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673360" y="4442400"/>
            <a:ext cx="218160" cy="164160"/>
          </a:xfrm>
          <a:prstGeom prst="rect">
            <a:avLst/>
          </a:prstGeom>
          <a:ln>
            <a:noFill/>
          </a:ln>
        </p:spPr>
      </p:pic>
      <p:sp>
        <p:nvSpPr>
          <p:cNvPr id="1307" name="TextShape 30"/>
          <p:cNvSpPr txBox="1"/>
          <p:nvPr/>
        </p:nvSpPr>
        <p:spPr>
          <a:xfrm>
            <a:off x="1909080" y="2877480"/>
            <a:ext cx="144108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HUBzero Infrastructure</a:t>
            </a:r>
            <a:endParaRPr/>
          </a:p>
        </p:txBody>
      </p:sp>
      <p:pic>
        <p:nvPicPr>
          <p:cNvPr id="130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874240" y="3054960"/>
            <a:ext cx="483480" cy="446040"/>
          </a:xfrm>
          <a:prstGeom prst="rect">
            <a:avLst/>
          </a:prstGeom>
          <a:ln>
            <a:noFill/>
          </a:ln>
        </p:spPr>
      </p:pic>
      <p:pic>
        <p:nvPicPr>
          <p:cNvPr id="1309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2054520" y="3060720"/>
            <a:ext cx="768960" cy="511560"/>
          </a:xfrm>
          <a:prstGeom prst="rect">
            <a:avLst/>
          </a:prstGeom>
          <a:ln>
            <a:noFill/>
          </a:ln>
        </p:spPr>
      </p:pic>
      <p:sp>
        <p:nvSpPr>
          <p:cNvPr id="1310" name="TextShape 31"/>
          <p:cNvSpPr txBox="1"/>
          <p:nvPr/>
        </p:nvSpPr>
        <p:spPr>
          <a:xfrm>
            <a:off x="2779200" y="3529440"/>
            <a:ext cx="822600" cy="49392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900">
                <a:latin typeface="Arial"/>
              </a:rPr>
              <a:t>Tool Session</a:t>
            </a:r>
            <a:endParaRPr/>
          </a:p>
          <a:p>
            <a:pPr algn="ctr"/>
            <a:r>
              <a:rPr b="1" lang="en-US" sz="900">
                <a:latin typeface="Arial"/>
              </a:rPr>
              <a:t>Containers</a:t>
            </a:r>
            <a:endParaRPr/>
          </a:p>
        </p:txBody>
      </p:sp>
      <p:sp>
        <p:nvSpPr>
          <p:cNvPr id="1311" name="Line 32"/>
          <p:cNvSpPr/>
          <p:nvPr/>
        </p:nvSpPr>
        <p:spPr>
          <a:xfrm>
            <a:off x="2442600" y="3219480"/>
            <a:ext cx="227160" cy="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312" name="Line 33"/>
          <p:cNvSpPr/>
          <p:nvPr/>
        </p:nvSpPr>
        <p:spPr>
          <a:xfrm flipV="1">
            <a:off x="2656080" y="3219480"/>
            <a:ext cx="0" cy="39960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313" name="Line 34"/>
          <p:cNvSpPr/>
          <p:nvPr/>
        </p:nvSpPr>
        <p:spPr>
          <a:xfrm>
            <a:off x="332892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14" name="Line 35"/>
          <p:cNvSpPr/>
          <p:nvPr/>
        </p:nvSpPr>
        <p:spPr>
          <a:xfrm>
            <a:off x="328500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15" name="Line 36"/>
          <p:cNvSpPr/>
          <p:nvPr/>
        </p:nvSpPr>
        <p:spPr>
          <a:xfrm>
            <a:off x="3241080" y="4317120"/>
            <a:ext cx="4356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16" name="Line 37"/>
          <p:cNvSpPr/>
          <p:nvPr/>
        </p:nvSpPr>
        <p:spPr>
          <a:xfrm>
            <a:off x="319716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17" name="Line 38"/>
          <p:cNvSpPr/>
          <p:nvPr/>
        </p:nvSpPr>
        <p:spPr>
          <a:xfrm>
            <a:off x="315324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18" name="Line 39"/>
          <p:cNvSpPr/>
          <p:nvPr/>
        </p:nvSpPr>
        <p:spPr>
          <a:xfrm>
            <a:off x="310896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19" name="Line 40"/>
          <p:cNvSpPr/>
          <p:nvPr/>
        </p:nvSpPr>
        <p:spPr>
          <a:xfrm>
            <a:off x="3065400" y="4317120"/>
            <a:ext cx="4356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20" name="Line 41"/>
          <p:cNvSpPr/>
          <p:nvPr/>
        </p:nvSpPr>
        <p:spPr>
          <a:xfrm>
            <a:off x="3021120" y="4317120"/>
            <a:ext cx="4428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21" name="Line 42"/>
          <p:cNvSpPr/>
          <p:nvPr/>
        </p:nvSpPr>
        <p:spPr>
          <a:xfrm>
            <a:off x="297720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22" name="Line 43"/>
          <p:cNvSpPr/>
          <p:nvPr/>
        </p:nvSpPr>
        <p:spPr>
          <a:xfrm flipH="1">
            <a:off x="2950200" y="435168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23" name="Line 44"/>
          <p:cNvSpPr/>
          <p:nvPr/>
        </p:nvSpPr>
        <p:spPr>
          <a:xfrm flipH="1">
            <a:off x="2955600" y="43970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24" name="Line 45"/>
          <p:cNvSpPr/>
          <p:nvPr/>
        </p:nvSpPr>
        <p:spPr>
          <a:xfrm flipH="1">
            <a:off x="2961360" y="444240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25" name="Line 46"/>
          <p:cNvSpPr/>
          <p:nvPr/>
        </p:nvSpPr>
        <p:spPr>
          <a:xfrm>
            <a:off x="2966760" y="448848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26" name="Line 47"/>
          <p:cNvSpPr/>
          <p:nvPr/>
        </p:nvSpPr>
        <p:spPr>
          <a:xfrm flipH="1">
            <a:off x="2972160" y="453384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27" name="Line 48"/>
          <p:cNvSpPr/>
          <p:nvPr/>
        </p:nvSpPr>
        <p:spPr>
          <a:xfrm flipH="1">
            <a:off x="2977560" y="457920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28" name="Line 49"/>
          <p:cNvSpPr/>
          <p:nvPr/>
        </p:nvSpPr>
        <p:spPr>
          <a:xfrm flipH="1">
            <a:off x="2982960" y="462492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29" name="Line 50"/>
          <p:cNvSpPr/>
          <p:nvPr/>
        </p:nvSpPr>
        <p:spPr>
          <a:xfrm>
            <a:off x="332892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30" name="Line 51"/>
          <p:cNvSpPr/>
          <p:nvPr/>
        </p:nvSpPr>
        <p:spPr>
          <a:xfrm>
            <a:off x="328500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31" name="Line 52"/>
          <p:cNvSpPr/>
          <p:nvPr/>
        </p:nvSpPr>
        <p:spPr>
          <a:xfrm>
            <a:off x="3241080" y="4317120"/>
            <a:ext cx="4356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32" name="Line 53"/>
          <p:cNvSpPr/>
          <p:nvPr/>
        </p:nvSpPr>
        <p:spPr>
          <a:xfrm>
            <a:off x="319716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33" name="Line 54"/>
          <p:cNvSpPr/>
          <p:nvPr/>
        </p:nvSpPr>
        <p:spPr>
          <a:xfrm>
            <a:off x="315324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34" name="Line 55"/>
          <p:cNvSpPr/>
          <p:nvPr/>
        </p:nvSpPr>
        <p:spPr>
          <a:xfrm>
            <a:off x="310896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35" name="Line 56"/>
          <p:cNvSpPr/>
          <p:nvPr/>
        </p:nvSpPr>
        <p:spPr>
          <a:xfrm>
            <a:off x="3065400" y="4317120"/>
            <a:ext cx="4356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36" name="Line 57"/>
          <p:cNvSpPr/>
          <p:nvPr/>
        </p:nvSpPr>
        <p:spPr>
          <a:xfrm>
            <a:off x="3021120" y="4317120"/>
            <a:ext cx="4428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37" name="Line 58"/>
          <p:cNvSpPr/>
          <p:nvPr/>
        </p:nvSpPr>
        <p:spPr>
          <a:xfrm>
            <a:off x="297720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338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3022560" y="4308840"/>
            <a:ext cx="218520" cy="164160"/>
          </a:xfrm>
          <a:prstGeom prst="rect">
            <a:avLst/>
          </a:prstGeom>
          <a:ln>
            <a:noFill/>
          </a:ln>
        </p:spPr>
      </p:pic>
      <p:pic>
        <p:nvPicPr>
          <p:cNvPr id="1339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3165480" y="4442400"/>
            <a:ext cx="218160" cy="164160"/>
          </a:xfrm>
          <a:prstGeom prst="rect">
            <a:avLst/>
          </a:prstGeom>
          <a:ln>
            <a:noFill/>
          </a:ln>
        </p:spPr>
      </p:pic>
      <p:sp>
        <p:nvSpPr>
          <p:cNvPr id="1340" name="Line 59"/>
          <p:cNvSpPr/>
          <p:nvPr/>
        </p:nvSpPr>
        <p:spPr>
          <a:xfrm>
            <a:off x="2714760" y="4043520"/>
            <a:ext cx="420840" cy="15624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341" name="TextShape 60"/>
          <p:cNvSpPr txBox="1"/>
          <p:nvPr/>
        </p:nvSpPr>
        <p:spPr>
          <a:xfrm>
            <a:off x="2959920" y="4155480"/>
            <a:ext cx="41544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1342" name="Line 61"/>
          <p:cNvSpPr/>
          <p:nvPr/>
        </p:nvSpPr>
        <p:spPr>
          <a:xfrm>
            <a:off x="235728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43" name="Line 62"/>
          <p:cNvSpPr/>
          <p:nvPr/>
        </p:nvSpPr>
        <p:spPr>
          <a:xfrm>
            <a:off x="231336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44" name="Line 63"/>
          <p:cNvSpPr/>
          <p:nvPr/>
        </p:nvSpPr>
        <p:spPr>
          <a:xfrm>
            <a:off x="226944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45" name="Line 64"/>
          <p:cNvSpPr/>
          <p:nvPr/>
        </p:nvSpPr>
        <p:spPr>
          <a:xfrm>
            <a:off x="222552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46" name="Line 65"/>
          <p:cNvSpPr/>
          <p:nvPr/>
        </p:nvSpPr>
        <p:spPr>
          <a:xfrm>
            <a:off x="218160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47" name="Line 66"/>
          <p:cNvSpPr/>
          <p:nvPr/>
        </p:nvSpPr>
        <p:spPr>
          <a:xfrm>
            <a:off x="213768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48" name="Line 67"/>
          <p:cNvSpPr/>
          <p:nvPr/>
        </p:nvSpPr>
        <p:spPr>
          <a:xfrm>
            <a:off x="2093760" y="4317120"/>
            <a:ext cx="4356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49" name="Line 68"/>
          <p:cNvSpPr/>
          <p:nvPr/>
        </p:nvSpPr>
        <p:spPr>
          <a:xfrm>
            <a:off x="204984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50" name="Line 69"/>
          <p:cNvSpPr/>
          <p:nvPr/>
        </p:nvSpPr>
        <p:spPr>
          <a:xfrm>
            <a:off x="200592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51" name="Line 70"/>
          <p:cNvSpPr/>
          <p:nvPr/>
        </p:nvSpPr>
        <p:spPr>
          <a:xfrm flipH="1">
            <a:off x="1978560" y="435168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52" name="Line 71"/>
          <p:cNvSpPr/>
          <p:nvPr/>
        </p:nvSpPr>
        <p:spPr>
          <a:xfrm flipH="1">
            <a:off x="1983960" y="43970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53" name="Line 72"/>
          <p:cNvSpPr/>
          <p:nvPr/>
        </p:nvSpPr>
        <p:spPr>
          <a:xfrm flipH="1">
            <a:off x="1989720" y="444240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54" name="Line 73"/>
          <p:cNvSpPr/>
          <p:nvPr/>
        </p:nvSpPr>
        <p:spPr>
          <a:xfrm>
            <a:off x="1995120" y="448848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55" name="Line 74"/>
          <p:cNvSpPr/>
          <p:nvPr/>
        </p:nvSpPr>
        <p:spPr>
          <a:xfrm flipH="1">
            <a:off x="2000520" y="453384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56" name="Line 75"/>
          <p:cNvSpPr/>
          <p:nvPr/>
        </p:nvSpPr>
        <p:spPr>
          <a:xfrm flipH="1">
            <a:off x="2006280" y="457920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57" name="Line 76"/>
          <p:cNvSpPr/>
          <p:nvPr/>
        </p:nvSpPr>
        <p:spPr>
          <a:xfrm flipH="1">
            <a:off x="2011680" y="462492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58" name="Line 77"/>
          <p:cNvSpPr/>
          <p:nvPr/>
        </p:nvSpPr>
        <p:spPr>
          <a:xfrm>
            <a:off x="235728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59" name="Line 78"/>
          <p:cNvSpPr/>
          <p:nvPr/>
        </p:nvSpPr>
        <p:spPr>
          <a:xfrm>
            <a:off x="231336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60" name="Line 79"/>
          <p:cNvSpPr/>
          <p:nvPr/>
        </p:nvSpPr>
        <p:spPr>
          <a:xfrm>
            <a:off x="226944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61" name="Line 80"/>
          <p:cNvSpPr/>
          <p:nvPr/>
        </p:nvSpPr>
        <p:spPr>
          <a:xfrm>
            <a:off x="222552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62" name="Line 81"/>
          <p:cNvSpPr/>
          <p:nvPr/>
        </p:nvSpPr>
        <p:spPr>
          <a:xfrm>
            <a:off x="218160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63" name="Line 82"/>
          <p:cNvSpPr/>
          <p:nvPr/>
        </p:nvSpPr>
        <p:spPr>
          <a:xfrm>
            <a:off x="213768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64" name="Line 83"/>
          <p:cNvSpPr/>
          <p:nvPr/>
        </p:nvSpPr>
        <p:spPr>
          <a:xfrm>
            <a:off x="2093760" y="4317120"/>
            <a:ext cx="4356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65" name="Line 84"/>
          <p:cNvSpPr/>
          <p:nvPr/>
        </p:nvSpPr>
        <p:spPr>
          <a:xfrm>
            <a:off x="204984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66" name="Line 85"/>
          <p:cNvSpPr/>
          <p:nvPr/>
        </p:nvSpPr>
        <p:spPr>
          <a:xfrm>
            <a:off x="200592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367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2051280" y="4308840"/>
            <a:ext cx="218160" cy="164160"/>
          </a:xfrm>
          <a:prstGeom prst="rect">
            <a:avLst/>
          </a:prstGeom>
          <a:ln>
            <a:noFill/>
          </a:ln>
        </p:spPr>
      </p:pic>
      <p:pic>
        <p:nvPicPr>
          <p:cNvPr id="1368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2193840" y="4442400"/>
            <a:ext cx="218160" cy="164160"/>
          </a:xfrm>
          <a:prstGeom prst="rect">
            <a:avLst/>
          </a:prstGeom>
          <a:ln>
            <a:noFill/>
          </a:ln>
        </p:spPr>
      </p:pic>
      <p:sp>
        <p:nvSpPr>
          <p:cNvPr id="1369" name="Line 86"/>
          <p:cNvSpPr/>
          <p:nvPr/>
        </p:nvSpPr>
        <p:spPr>
          <a:xfrm flipH="1">
            <a:off x="2162520" y="4039560"/>
            <a:ext cx="425520" cy="15984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370" name="TextShape 87"/>
          <p:cNvSpPr txBox="1"/>
          <p:nvPr/>
        </p:nvSpPr>
        <p:spPr>
          <a:xfrm>
            <a:off x="2007000" y="4155480"/>
            <a:ext cx="41544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1371" name="CustomShape 88"/>
          <p:cNvSpPr/>
          <p:nvPr/>
        </p:nvSpPr>
        <p:spPr>
          <a:xfrm flipH="1">
            <a:off x="2693520" y="3125520"/>
            <a:ext cx="140760" cy="166320"/>
          </a:xfrm>
          <a:prstGeom prst="wedgeRectCallout">
            <a:avLst>
              <a:gd name="adj1" fmla="val 38791"/>
              <a:gd name="adj2" fmla="val 13435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372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2718360" y="3143520"/>
            <a:ext cx="105840" cy="131760"/>
          </a:xfrm>
          <a:prstGeom prst="rect">
            <a:avLst/>
          </a:prstGeom>
          <a:ln>
            <a:noFill/>
          </a:ln>
        </p:spPr>
      </p:pic>
      <p:sp>
        <p:nvSpPr>
          <p:cNvPr id="1373" name="Line 89"/>
          <p:cNvSpPr/>
          <p:nvPr/>
        </p:nvSpPr>
        <p:spPr>
          <a:xfrm flipV="1">
            <a:off x="2656080" y="3597480"/>
            <a:ext cx="0" cy="33516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374" name="Line 90"/>
          <p:cNvSpPr/>
          <p:nvPr/>
        </p:nvSpPr>
        <p:spPr>
          <a:xfrm flipH="1" flipV="1">
            <a:off x="2656080" y="3442680"/>
            <a:ext cx="1080" cy="33660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375" name="Line 91"/>
          <p:cNvSpPr/>
          <p:nvPr/>
        </p:nvSpPr>
        <p:spPr>
          <a:xfrm>
            <a:off x="2653920" y="4029480"/>
            <a:ext cx="360" cy="1591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376" name="TextShape 92"/>
          <p:cNvSpPr txBox="1"/>
          <p:nvPr/>
        </p:nvSpPr>
        <p:spPr>
          <a:xfrm>
            <a:off x="2468160" y="4155480"/>
            <a:ext cx="41544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1377" name="CustomShape 93"/>
          <p:cNvSpPr/>
          <p:nvPr/>
        </p:nvSpPr>
        <p:spPr>
          <a:xfrm>
            <a:off x="2477880" y="3842640"/>
            <a:ext cx="358560" cy="1641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 sz="700">
                <a:latin typeface="Arial"/>
              </a:rPr>
              <a:t>Submit</a:t>
            </a:r>
            <a:endParaRPr/>
          </a:p>
          <a:p>
            <a:pPr algn="ctr"/>
            <a:r>
              <a:rPr lang="en-US" sz="700">
                <a:latin typeface="Arial"/>
              </a:rPr>
              <a:t>Proxy</a:t>
            </a:r>
            <a:endParaRPr/>
          </a:p>
        </p:txBody>
      </p:sp>
      <p:sp>
        <p:nvSpPr>
          <p:cNvPr id="1378" name="CustomShape 94"/>
          <p:cNvSpPr/>
          <p:nvPr/>
        </p:nvSpPr>
        <p:spPr>
          <a:xfrm flipH="1">
            <a:off x="273960" y="2746440"/>
            <a:ext cx="1055160" cy="4075560"/>
          </a:xfrm>
          <a:prstGeom prst="wedgeRectCallout">
            <a:avLst>
              <a:gd name="adj1" fmla="val -17415"/>
              <a:gd name="adj2" fmla="val 8827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379" name="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348120" y="3714120"/>
            <a:ext cx="894240" cy="725760"/>
          </a:xfrm>
          <a:prstGeom prst="rect">
            <a:avLst/>
          </a:prstGeom>
          <a:ln>
            <a:noFill/>
          </a:ln>
        </p:spPr>
      </p:pic>
      <p:sp>
        <p:nvSpPr>
          <p:cNvPr id="1380" name="Line 95"/>
          <p:cNvSpPr/>
          <p:nvPr/>
        </p:nvSpPr>
        <p:spPr>
          <a:xfrm>
            <a:off x="1102320" y="5985360"/>
            <a:ext cx="8928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81" name="Line 96"/>
          <p:cNvSpPr/>
          <p:nvPr/>
        </p:nvSpPr>
        <p:spPr>
          <a:xfrm>
            <a:off x="1012320" y="598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82" name="Line 97"/>
          <p:cNvSpPr/>
          <p:nvPr/>
        </p:nvSpPr>
        <p:spPr>
          <a:xfrm>
            <a:off x="922320" y="598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83" name="Line 98"/>
          <p:cNvSpPr/>
          <p:nvPr/>
        </p:nvSpPr>
        <p:spPr>
          <a:xfrm>
            <a:off x="832680" y="598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84" name="Line 99"/>
          <p:cNvSpPr/>
          <p:nvPr/>
        </p:nvSpPr>
        <p:spPr>
          <a:xfrm>
            <a:off x="743040" y="598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85" name="Line 100"/>
          <p:cNvSpPr/>
          <p:nvPr/>
        </p:nvSpPr>
        <p:spPr>
          <a:xfrm>
            <a:off x="653040" y="598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86" name="Line 101"/>
          <p:cNvSpPr/>
          <p:nvPr/>
        </p:nvSpPr>
        <p:spPr>
          <a:xfrm>
            <a:off x="563400" y="598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87" name="Line 102"/>
          <p:cNvSpPr/>
          <p:nvPr/>
        </p:nvSpPr>
        <p:spPr>
          <a:xfrm>
            <a:off x="473400" y="598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88" name="Line 103"/>
          <p:cNvSpPr/>
          <p:nvPr/>
        </p:nvSpPr>
        <p:spPr>
          <a:xfrm>
            <a:off x="383760" y="5985360"/>
            <a:ext cx="8928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89" name="Line 104"/>
          <p:cNvSpPr/>
          <p:nvPr/>
        </p:nvSpPr>
        <p:spPr>
          <a:xfrm flipH="1">
            <a:off x="327960" y="6062400"/>
            <a:ext cx="863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90" name="Line 105"/>
          <p:cNvSpPr/>
          <p:nvPr/>
        </p:nvSpPr>
        <p:spPr>
          <a:xfrm flipH="1">
            <a:off x="339480" y="616464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91" name="Line 106"/>
          <p:cNvSpPr/>
          <p:nvPr/>
        </p:nvSpPr>
        <p:spPr>
          <a:xfrm flipH="1">
            <a:off x="350640" y="6266520"/>
            <a:ext cx="863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92" name="Line 107"/>
          <p:cNvSpPr/>
          <p:nvPr/>
        </p:nvSpPr>
        <p:spPr>
          <a:xfrm>
            <a:off x="362160" y="636876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93" name="Line 108"/>
          <p:cNvSpPr/>
          <p:nvPr/>
        </p:nvSpPr>
        <p:spPr>
          <a:xfrm flipH="1">
            <a:off x="373320" y="6471000"/>
            <a:ext cx="863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94" name="Line 109"/>
          <p:cNvSpPr/>
          <p:nvPr/>
        </p:nvSpPr>
        <p:spPr>
          <a:xfrm flipH="1">
            <a:off x="384480" y="6572880"/>
            <a:ext cx="863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95" name="Line 110"/>
          <p:cNvSpPr/>
          <p:nvPr/>
        </p:nvSpPr>
        <p:spPr>
          <a:xfrm flipH="1">
            <a:off x="396000" y="6675480"/>
            <a:ext cx="863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96" name="Line 111"/>
          <p:cNvSpPr/>
          <p:nvPr/>
        </p:nvSpPr>
        <p:spPr>
          <a:xfrm>
            <a:off x="1102320" y="5985360"/>
            <a:ext cx="8928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97" name="Line 112"/>
          <p:cNvSpPr/>
          <p:nvPr/>
        </p:nvSpPr>
        <p:spPr>
          <a:xfrm>
            <a:off x="1012320" y="598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98" name="Line 113"/>
          <p:cNvSpPr/>
          <p:nvPr/>
        </p:nvSpPr>
        <p:spPr>
          <a:xfrm>
            <a:off x="922320" y="598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399" name="Line 114"/>
          <p:cNvSpPr/>
          <p:nvPr/>
        </p:nvSpPr>
        <p:spPr>
          <a:xfrm>
            <a:off x="832680" y="598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00" name="Line 115"/>
          <p:cNvSpPr/>
          <p:nvPr/>
        </p:nvSpPr>
        <p:spPr>
          <a:xfrm>
            <a:off x="743040" y="598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01" name="Line 116"/>
          <p:cNvSpPr/>
          <p:nvPr/>
        </p:nvSpPr>
        <p:spPr>
          <a:xfrm>
            <a:off x="653040" y="598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02" name="Line 117"/>
          <p:cNvSpPr/>
          <p:nvPr/>
        </p:nvSpPr>
        <p:spPr>
          <a:xfrm>
            <a:off x="563400" y="598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03" name="Line 118"/>
          <p:cNvSpPr/>
          <p:nvPr/>
        </p:nvSpPr>
        <p:spPr>
          <a:xfrm>
            <a:off x="473400" y="598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04" name="Line 119"/>
          <p:cNvSpPr/>
          <p:nvPr/>
        </p:nvSpPr>
        <p:spPr>
          <a:xfrm>
            <a:off x="383760" y="5985360"/>
            <a:ext cx="8928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405" name="" descr=""/>
          <p:cNvPicPr/>
          <p:nvPr/>
        </p:nvPicPr>
        <p:blipFill>
          <a:blip r:embed="rId11"/>
          <a:stretch>
            <a:fillRect/>
          </a:stretch>
        </p:blipFill>
        <p:spPr>
          <a:xfrm>
            <a:off x="476640" y="5966640"/>
            <a:ext cx="445680" cy="367920"/>
          </a:xfrm>
          <a:prstGeom prst="rect">
            <a:avLst/>
          </a:prstGeom>
          <a:ln>
            <a:noFill/>
          </a:ln>
        </p:spPr>
      </p:pic>
      <p:sp>
        <p:nvSpPr>
          <p:cNvPr id="1406" name="TextShape 120"/>
          <p:cNvSpPr txBox="1"/>
          <p:nvPr/>
        </p:nvSpPr>
        <p:spPr>
          <a:xfrm>
            <a:off x="465480" y="568548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pic>
        <p:nvPicPr>
          <p:cNvPr id="1407" name="" descr=""/>
          <p:cNvPicPr/>
          <p:nvPr/>
        </p:nvPicPr>
        <p:blipFill>
          <a:blip r:embed="rId12"/>
          <a:stretch>
            <a:fillRect/>
          </a:stretch>
        </p:blipFill>
        <p:spPr>
          <a:xfrm>
            <a:off x="767880" y="6266160"/>
            <a:ext cx="445680" cy="367560"/>
          </a:xfrm>
          <a:prstGeom prst="rect">
            <a:avLst/>
          </a:prstGeom>
          <a:ln>
            <a:noFill/>
          </a:ln>
        </p:spPr>
      </p:pic>
      <p:sp>
        <p:nvSpPr>
          <p:cNvPr id="1408" name="CustomShape 121"/>
          <p:cNvSpPr/>
          <p:nvPr/>
        </p:nvSpPr>
        <p:spPr>
          <a:xfrm>
            <a:off x="611280" y="3039840"/>
            <a:ext cx="372240" cy="408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409" name="Line 122"/>
          <p:cNvSpPr/>
          <p:nvPr/>
        </p:nvSpPr>
        <p:spPr>
          <a:xfrm>
            <a:off x="664200" y="309096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410" name="Line 123"/>
          <p:cNvSpPr/>
          <p:nvPr/>
        </p:nvSpPr>
        <p:spPr>
          <a:xfrm>
            <a:off x="664200" y="3141720"/>
            <a:ext cx="1594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411" name="Line 124"/>
          <p:cNvSpPr/>
          <p:nvPr/>
        </p:nvSpPr>
        <p:spPr>
          <a:xfrm>
            <a:off x="664200" y="3193200"/>
            <a:ext cx="2124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412" name="Line 125"/>
          <p:cNvSpPr/>
          <p:nvPr/>
        </p:nvSpPr>
        <p:spPr>
          <a:xfrm>
            <a:off x="664200" y="324432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413" name="Line 126"/>
          <p:cNvSpPr/>
          <p:nvPr/>
        </p:nvSpPr>
        <p:spPr>
          <a:xfrm>
            <a:off x="664200" y="329508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414" name="TextShape 127"/>
          <p:cNvSpPr txBox="1"/>
          <p:nvPr/>
        </p:nvSpPr>
        <p:spPr>
          <a:xfrm>
            <a:off x="443520" y="2746440"/>
            <a:ext cx="703440" cy="3769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000">
                <a:latin typeface="Arial"/>
              </a:rPr>
              <a:t>DAX</a:t>
            </a:r>
            <a:endParaRPr/>
          </a:p>
        </p:txBody>
      </p:sp>
      <p:sp>
        <p:nvSpPr>
          <p:cNvPr id="1415" name="Line 128"/>
          <p:cNvSpPr/>
          <p:nvPr/>
        </p:nvSpPr>
        <p:spPr>
          <a:xfrm>
            <a:off x="791280" y="3448440"/>
            <a:ext cx="0" cy="33912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416" name="Line 129"/>
          <p:cNvSpPr/>
          <p:nvPr/>
        </p:nvSpPr>
        <p:spPr>
          <a:xfrm>
            <a:off x="792360" y="5407920"/>
            <a:ext cx="0" cy="35028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417" name="CustomShape 130"/>
          <p:cNvSpPr/>
          <p:nvPr/>
        </p:nvSpPr>
        <p:spPr>
          <a:xfrm>
            <a:off x="611280" y="4971240"/>
            <a:ext cx="372240" cy="408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418" name="Line 131"/>
          <p:cNvSpPr/>
          <p:nvPr/>
        </p:nvSpPr>
        <p:spPr>
          <a:xfrm>
            <a:off x="664200" y="502236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419" name="Line 132"/>
          <p:cNvSpPr/>
          <p:nvPr/>
        </p:nvSpPr>
        <p:spPr>
          <a:xfrm>
            <a:off x="664200" y="5073120"/>
            <a:ext cx="1594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420" name="Line 133"/>
          <p:cNvSpPr/>
          <p:nvPr/>
        </p:nvSpPr>
        <p:spPr>
          <a:xfrm>
            <a:off x="664200" y="5124600"/>
            <a:ext cx="2124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421" name="Line 134"/>
          <p:cNvSpPr/>
          <p:nvPr/>
        </p:nvSpPr>
        <p:spPr>
          <a:xfrm>
            <a:off x="664200" y="517572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422" name="Line 135"/>
          <p:cNvSpPr/>
          <p:nvPr/>
        </p:nvSpPr>
        <p:spPr>
          <a:xfrm>
            <a:off x="664200" y="522648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423" name="TextShape 136"/>
          <p:cNvSpPr txBox="1"/>
          <p:nvPr/>
        </p:nvSpPr>
        <p:spPr>
          <a:xfrm>
            <a:off x="492840" y="4703040"/>
            <a:ext cx="633240" cy="3265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640">
                <a:latin typeface="Arial"/>
              </a:rPr>
              <a:t>DAG</a:t>
            </a:r>
            <a:endParaRPr/>
          </a:p>
        </p:txBody>
      </p:sp>
      <p:sp>
        <p:nvSpPr>
          <p:cNvPr id="1424" name="Line 137"/>
          <p:cNvSpPr/>
          <p:nvPr/>
        </p:nvSpPr>
        <p:spPr>
          <a:xfrm>
            <a:off x="793800" y="4406760"/>
            <a:ext cx="0" cy="34992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pic>
        <p:nvPicPr>
          <p:cNvPr id="1425" name="" descr=""/>
          <p:cNvPicPr/>
          <p:nvPr/>
        </p:nvPicPr>
        <p:blipFill>
          <a:blip r:embed="rId13"/>
          <a:stretch>
            <a:fillRect/>
          </a:stretch>
        </p:blipFill>
        <p:spPr>
          <a:xfrm>
            <a:off x="4633560" y="2526840"/>
            <a:ext cx="1485360" cy="1313640"/>
          </a:xfrm>
          <a:prstGeom prst="rect">
            <a:avLst/>
          </a:prstGeom>
          <a:ln>
            <a:noFill/>
          </a:ln>
        </p:spPr>
      </p:pic>
      <p:pic>
        <p:nvPicPr>
          <p:cNvPr id="1426" name="" descr=""/>
          <p:cNvPicPr/>
          <p:nvPr/>
        </p:nvPicPr>
        <p:blipFill>
          <a:blip r:embed="rId14"/>
          <a:stretch>
            <a:fillRect/>
          </a:stretch>
        </p:blipFill>
        <p:spPr>
          <a:xfrm>
            <a:off x="5180400" y="2915640"/>
            <a:ext cx="1037520" cy="507600"/>
          </a:xfrm>
          <a:prstGeom prst="rect">
            <a:avLst/>
          </a:prstGeom>
          <a:ln>
            <a:noFill/>
          </a:ln>
        </p:spPr>
      </p:pic>
      <p:pic>
        <p:nvPicPr>
          <p:cNvPr id="1427" name="" descr=""/>
          <p:cNvPicPr/>
          <p:nvPr/>
        </p:nvPicPr>
        <p:blipFill>
          <a:blip r:embed="rId15"/>
          <a:stretch>
            <a:fillRect/>
          </a:stretch>
        </p:blipFill>
        <p:spPr>
          <a:xfrm>
            <a:off x="3774240" y="4801320"/>
            <a:ext cx="1005840" cy="1188720"/>
          </a:xfrm>
          <a:prstGeom prst="rect">
            <a:avLst/>
          </a:prstGeom>
          <a:ln>
            <a:noFill/>
          </a:ln>
        </p:spPr>
      </p:pic>
      <p:pic>
        <p:nvPicPr>
          <p:cNvPr id="1428" name="" descr=""/>
          <p:cNvPicPr/>
          <p:nvPr/>
        </p:nvPicPr>
        <p:blipFill>
          <a:blip r:embed="rId16"/>
          <a:stretch>
            <a:fillRect/>
          </a:stretch>
        </p:blipFill>
        <p:spPr>
          <a:xfrm>
            <a:off x="5970240" y="4801320"/>
            <a:ext cx="951120" cy="1188720"/>
          </a:xfrm>
          <a:prstGeom prst="rect">
            <a:avLst/>
          </a:prstGeom>
          <a:ln>
            <a:noFill/>
          </a:ln>
        </p:spPr>
      </p:pic>
      <p:pic>
        <p:nvPicPr>
          <p:cNvPr id="1429" name="" descr=""/>
          <p:cNvPicPr/>
          <p:nvPr/>
        </p:nvPicPr>
        <p:blipFill>
          <a:blip r:embed="rId17"/>
          <a:stretch>
            <a:fillRect/>
          </a:stretch>
        </p:blipFill>
        <p:spPr>
          <a:xfrm>
            <a:off x="4912560" y="4802400"/>
            <a:ext cx="921600" cy="1187640"/>
          </a:xfrm>
          <a:prstGeom prst="rect">
            <a:avLst/>
          </a:prstGeom>
          <a:ln>
            <a:noFill/>
          </a:ln>
        </p:spPr>
      </p:pic>
      <p:pic>
        <p:nvPicPr>
          <p:cNvPr id="1430" name="" descr=""/>
          <p:cNvPicPr/>
          <p:nvPr/>
        </p:nvPicPr>
        <p:blipFill>
          <a:blip r:embed="rId18"/>
          <a:stretch>
            <a:fillRect/>
          </a:stretch>
        </p:blipFill>
        <p:spPr>
          <a:xfrm>
            <a:off x="5118120" y="6170400"/>
            <a:ext cx="759240" cy="39996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  <p:sp>
        <p:nvSpPr>
          <p:cNvPr id="1431" name="CustomShape 138"/>
          <p:cNvSpPr/>
          <p:nvPr/>
        </p:nvSpPr>
        <p:spPr>
          <a:xfrm>
            <a:off x="5581440" y="5921640"/>
            <a:ext cx="252720" cy="99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sp>
      <p:sp>
        <p:nvSpPr>
          <p:cNvPr id="1432" name="Line 139"/>
          <p:cNvSpPr/>
          <p:nvPr/>
        </p:nvSpPr>
        <p:spPr>
          <a:xfrm flipH="1">
            <a:off x="5118120" y="5921640"/>
            <a:ext cx="463320" cy="23400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1433" name="Line 140"/>
          <p:cNvSpPr/>
          <p:nvPr/>
        </p:nvSpPr>
        <p:spPr>
          <a:xfrm>
            <a:off x="5834160" y="5921640"/>
            <a:ext cx="43200" cy="23400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1434" name="Line 141"/>
          <p:cNvSpPr/>
          <p:nvPr/>
        </p:nvSpPr>
        <p:spPr>
          <a:xfrm>
            <a:off x="5392080" y="4023360"/>
            <a:ext cx="0" cy="54864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435" name="TextShape 142"/>
          <p:cNvSpPr txBox="1"/>
          <p:nvPr/>
        </p:nvSpPr>
        <p:spPr>
          <a:xfrm>
            <a:off x="7938720" y="1800720"/>
            <a:ext cx="1213920" cy="4334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2400">
                <a:latin typeface="Arial"/>
              </a:rPr>
              <a:t>Submit</a:t>
            </a:r>
            <a:endParaRPr/>
          </a:p>
        </p:txBody>
      </p:sp>
      <p:sp>
        <p:nvSpPr>
          <p:cNvPr id="1436" name="Line 143"/>
          <p:cNvSpPr/>
          <p:nvPr/>
        </p:nvSpPr>
        <p:spPr>
          <a:xfrm>
            <a:off x="8824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37" name="Line 144"/>
          <p:cNvSpPr/>
          <p:nvPr/>
        </p:nvSpPr>
        <p:spPr>
          <a:xfrm>
            <a:off x="8753040" y="5466600"/>
            <a:ext cx="7128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38" name="Line 145"/>
          <p:cNvSpPr/>
          <p:nvPr/>
        </p:nvSpPr>
        <p:spPr>
          <a:xfrm>
            <a:off x="8682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39" name="Line 146"/>
          <p:cNvSpPr/>
          <p:nvPr/>
        </p:nvSpPr>
        <p:spPr>
          <a:xfrm>
            <a:off x="8611560" y="5466600"/>
            <a:ext cx="7056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40" name="Line 147"/>
          <p:cNvSpPr/>
          <p:nvPr/>
        </p:nvSpPr>
        <p:spPr>
          <a:xfrm>
            <a:off x="8540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41" name="Line 148"/>
          <p:cNvSpPr/>
          <p:nvPr/>
        </p:nvSpPr>
        <p:spPr>
          <a:xfrm>
            <a:off x="8469360" y="5466600"/>
            <a:ext cx="7056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42" name="Line 149"/>
          <p:cNvSpPr/>
          <p:nvPr/>
        </p:nvSpPr>
        <p:spPr>
          <a:xfrm>
            <a:off x="8398440" y="5466600"/>
            <a:ext cx="7056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43" name="Line 150"/>
          <p:cNvSpPr/>
          <p:nvPr/>
        </p:nvSpPr>
        <p:spPr>
          <a:xfrm>
            <a:off x="8327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44" name="Line 151"/>
          <p:cNvSpPr/>
          <p:nvPr/>
        </p:nvSpPr>
        <p:spPr>
          <a:xfrm>
            <a:off x="8256240" y="5466600"/>
            <a:ext cx="7056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45" name="Line 152"/>
          <p:cNvSpPr/>
          <p:nvPr/>
        </p:nvSpPr>
        <p:spPr>
          <a:xfrm flipH="1">
            <a:off x="8211960" y="5544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46" name="Line 153"/>
          <p:cNvSpPr/>
          <p:nvPr/>
        </p:nvSpPr>
        <p:spPr>
          <a:xfrm flipH="1">
            <a:off x="8220960" y="564804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47" name="Line 154"/>
          <p:cNvSpPr/>
          <p:nvPr/>
        </p:nvSpPr>
        <p:spPr>
          <a:xfrm flipH="1">
            <a:off x="8229960" y="575100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48" name="Line 155"/>
          <p:cNvSpPr/>
          <p:nvPr/>
        </p:nvSpPr>
        <p:spPr>
          <a:xfrm>
            <a:off x="8238960" y="5855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49" name="Line 156"/>
          <p:cNvSpPr/>
          <p:nvPr/>
        </p:nvSpPr>
        <p:spPr>
          <a:xfrm flipH="1">
            <a:off x="8247960" y="595836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50" name="Line 157"/>
          <p:cNvSpPr/>
          <p:nvPr/>
        </p:nvSpPr>
        <p:spPr>
          <a:xfrm flipH="1">
            <a:off x="8256600" y="606168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51" name="Line 158"/>
          <p:cNvSpPr/>
          <p:nvPr/>
        </p:nvSpPr>
        <p:spPr>
          <a:xfrm flipH="1">
            <a:off x="8265600" y="6165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52" name="Line 159"/>
          <p:cNvSpPr/>
          <p:nvPr/>
        </p:nvSpPr>
        <p:spPr>
          <a:xfrm>
            <a:off x="8824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53" name="Line 160"/>
          <p:cNvSpPr/>
          <p:nvPr/>
        </p:nvSpPr>
        <p:spPr>
          <a:xfrm>
            <a:off x="8753040" y="5466600"/>
            <a:ext cx="7128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54" name="Line 161"/>
          <p:cNvSpPr/>
          <p:nvPr/>
        </p:nvSpPr>
        <p:spPr>
          <a:xfrm>
            <a:off x="8682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55" name="Line 162"/>
          <p:cNvSpPr/>
          <p:nvPr/>
        </p:nvSpPr>
        <p:spPr>
          <a:xfrm>
            <a:off x="8611560" y="5466600"/>
            <a:ext cx="7056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56" name="Line 163"/>
          <p:cNvSpPr/>
          <p:nvPr/>
        </p:nvSpPr>
        <p:spPr>
          <a:xfrm>
            <a:off x="8540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57" name="Line 164"/>
          <p:cNvSpPr/>
          <p:nvPr/>
        </p:nvSpPr>
        <p:spPr>
          <a:xfrm>
            <a:off x="8469360" y="5466600"/>
            <a:ext cx="7056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58" name="Line 165"/>
          <p:cNvSpPr/>
          <p:nvPr/>
        </p:nvSpPr>
        <p:spPr>
          <a:xfrm>
            <a:off x="8398440" y="5466600"/>
            <a:ext cx="7056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59" name="Line 166"/>
          <p:cNvSpPr/>
          <p:nvPr/>
        </p:nvSpPr>
        <p:spPr>
          <a:xfrm>
            <a:off x="8327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60" name="Line 167"/>
          <p:cNvSpPr/>
          <p:nvPr/>
        </p:nvSpPr>
        <p:spPr>
          <a:xfrm>
            <a:off x="8256240" y="5466600"/>
            <a:ext cx="7056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61" name="TextShape 168"/>
          <p:cNvSpPr txBox="1"/>
          <p:nvPr/>
        </p:nvSpPr>
        <p:spPr>
          <a:xfrm>
            <a:off x="8241120" y="5199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pic>
        <p:nvPicPr>
          <p:cNvPr id="1462" name="" descr=""/>
          <p:cNvPicPr/>
          <p:nvPr/>
        </p:nvPicPr>
        <p:blipFill>
          <a:blip r:embed="rId19"/>
          <a:stretch>
            <a:fillRect/>
          </a:stretch>
        </p:blipFill>
        <p:spPr>
          <a:xfrm>
            <a:off x="9100800" y="2613240"/>
            <a:ext cx="781200" cy="1012320"/>
          </a:xfrm>
          <a:prstGeom prst="rect">
            <a:avLst/>
          </a:prstGeom>
          <a:ln>
            <a:noFill/>
          </a:ln>
        </p:spPr>
      </p:pic>
      <p:pic>
        <p:nvPicPr>
          <p:cNvPr id="1463" name="" descr=""/>
          <p:cNvPicPr/>
          <p:nvPr/>
        </p:nvPicPr>
        <p:blipFill>
          <a:blip r:embed="rId20"/>
          <a:stretch>
            <a:fillRect/>
          </a:stretch>
        </p:blipFill>
        <p:spPr>
          <a:xfrm>
            <a:off x="7560000" y="2613240"/>
            <a:ext cx="1242720" cy="1161360"/>
          </a:xfrm>
          <a:prstGeom prst="rect">
            <a:avLst/>
          </a:prstGeom>
          <a:ln>
            <a:noFill/>
          </a:ln>
        </p:spPr>
      </p:pic>
      <p:sp>
        <p:nvSpPr>
          <p:cNvPr id="1464" name="Line 169"/>
          <p:cNvSpPr/>
          <p:nvPr/>
        </p:nvSpPr>
        <p:spPr>
          <a:xfrm>
            <a:off x="8187120" y="2973960"/>
            <a:ext cx="366840" cy="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465" name="Line 170"/>
          <p:cNvSpPr/>
          <p:nvPr/>
        </p:nvSpPr>
        <p:spPr>
          <a:xfrm flipV="1">
            <a:off x="8532000" y="2973960"/>
            <a:ext cx="0" cy="90756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466" name="Line 171"/>
          <p:cNvSpPr/>
          <p:nvPr/>
        </p:nvSpPr>
        <p:spPr>
          <a:xfrm>
            <a:off x="9619560" y="5466600"/>
            <a:ext cx="7056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67" name="Line 172"/>
          <p:cNvSpPr/>
          <p:nvPr/>
        </p:nvSpPr>
        <p:spPr>
          <a:xfrm>
            <a:off x="9548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68" name="Line 173"/>
          <p:cNvSpPr/>
          <p:nvPr/>
        </p:nvSpPr>
        <p:spPr>
          <a:xfrm>
            <a:off x="9477360" y="5466600"/>
            <a:ext cx="7056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69" name="Line 174"/>
          <p:cNvSpPr/>
          <p:nvPr/>
        </p:nvSpPr>
        <p:spPr>
          <a:xfrm>
            <a:off x="9406440" y="5466600"/>
            <a:ext cx="7056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70" name="Line 175"/>
          <p:cNvSpPr/>
          <p:nvPr/>
        </p:nvSpPr>
        <p:spPr>
          <a:xfrm>
            <a:off x="9335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71" name="Line 176"/>
          <p:cNvSpPr/>
          <p:nvPr/>
        </p:nvSpPr>
        <p:spPr>
          <a:xfrm>
            <a:off x="9264240" y="5466600"/>
            <a:ext cx="7056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72" name="Line 177"/>
          <p:cNvSpPr/>
          <p:nvPr/>
        </p:nvSpPr>
        <p:spPr>
          <a:xfrm>
            <a:off x="9193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73" name="Line 178"/>
          <p:cNvSpPr/>
          <p:nvPr/>
        </p:nvSpPr>
        <p:spPr>
          <a:xfrm>
            <a:off x="9122040" y="5466600"/>
            <a:ext cx="7128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74" name="Line 179"/>
          <p:cNvSpPr/>
          <p:nvPr/>
        </p:nvSpPr>
        <p:spPr>
          <a:xfrm>
            <a:off x="9051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75" name="Line 180"/>
          <p:cNvSpPr/>
          <p:nvPr/>
        </p:nvSpPr>
        <p:spPr>
          <a:xfrm flipH="1">
            <a:off x="9006840" y="5544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76" name="Line 181"/>
          <p:cNvSpPr/>
          <p:nvPr/>
        </p:nvSpPr>
        <p:spPr>
          <a:xfrm flipH="1">
            <a:off x="9015840" y="564804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77" name="Line 182"/>
          <p:cNvSpPr/>
          <p:nvPr/>
        </p:nvSpPr>
        <p:spPr>
          <a:xfrm flipH="1">
            <a:off x="9024840" y="575100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78" name="Line 183"/>
          <p:cNvSpPr/>
          <p:nvPr/>
        </p:nvSpPr>
        <p:spPr>
          <a:xfrm>
            <a:off x="9033840" y="5855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79" name="Line 184"/>
          <p:cNvSpPr/>
          <p:nvPr/>
        </p:nvSpPr>
        <p:spPr>
          <a:xfrm flipH="1">
            <a:off x="9042840" y="595836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80" name="Line 185"/>
          <p:cNvSpPr/>
          <p:nvPr/>
        </p:nvSpPr>
        <p:spPr>
          <a:xfrm flipH="1">
            <a:off x="9051480" y="606168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81" name="Line 186"/>
          <p:cNvSpPr/>
          <p:nvPr/>
        </p:nvSpPr>
        <p:spPr>
          <a:xfrm flipH="1">
            <a:off x="9060480" y="6165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82" name="Line 187"/>
          <p:cNvSpPr/>
          <p:nvPr/>
        </p:nvSpPr>
        <p:spPr>
          <a:xfrm>
            <a:off x="9619560" y="5466600"/>
            <a:ext cx="7056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83" name="Line 188"/>
          <p:cNvSpPr/>
          <p:nvPr/>
        </p:nvSpPr>
        <p:spPr>
          <a:xfrm>
            <a:off x="95482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84" name="Line 189"/>
          <p:cNvSpPr/>
          <p:nvPr/>
        </p:nvSpPr>
        <p:spPr>
          <a:xfrm>
            <a:off x="9477360" y="5466600"/>
            <a:ext cx="7056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85" name="Line 190"/>
          <p:cNvSpPr/>
          <p:nvPr/>
        </p:nvSpPr>
        <p:spPr>
          <a:xfrm>
            <a:off x="9406440" y="5466600"/>
            <a:ext cx="7056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86" name="Line 191"/>
          <p:cNvSpPr/>
          <p:nvPr/>
        </p:nvSpPr>
        <p:spPr>
          <a:xfrm>
            <a:off x="9335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87" name="Line 192"/>
          <p:cNvSpPr/>
          <p:nvPr/>
        </p:nvSpPr>
        <p:spPr>
          <a:xfrm>
            <a:off x="9264240" y="5466600"/>
            <a:ext cx="7056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88" name="Line 193"/>
          <p:cNvSpPr/>
          <p:nvPr/>
        </p:nvSpPr>
        <p:spPr>
          <a:xfrm>
            <a:off x="91933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89" name="Line 194"/>
          <p:cNvSpPr/>
          <p:nvPr/>
        </p:nvSpPr>
        <p:spPr>
          <a:xfrm>
            <a:off x="9122040" y="5466600"/>
            <a:ext cx="7128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90" name="Line 195"/>
          <p:cNvSpPr/>
          <p:nvPr/>
        </p:nvSpPr>
        <p:spPr>
          <a:xfrm>
            <a:off x="9051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91" name="Line 196"/>
          <p:cNvSpPr/>
          <p:nvPr/>
        </p:nvSpPr>
        <p:spPr>
          <a:xfrm>
            <a:off x="8626680" y="4844880"/>
            <a:ext cx="680760" cy="35424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492" name="TextShape 197"/>
          <p:cNvSpPr txBox="1"/>
          <p:nvPr/>
        </p:nvSpPr>
        <p:spPr>
          <a:xfrm>
            <a:off x="9000360" y="5199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493" name="Line 198"/>
          <p:cNvSpPr/>
          <p:nvPr/>
        </p:nvSpPr>
        <p:spPr>
          <a:xfrm>
            <a:off x="8049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94" name="Line 199"/>
          <p:cNvSpPr/>
          <p:nvPr/>
        </p:nvSpPr>
        <p:spPr>
          <a:xfrm>
            <a:off x="79779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95" name="Line 200"/>
          <p:cNvSpPr/>
          <p:nvPr/>
        </p:nvSpPr>
        <p:spPr>
          <a:xfrm>
            <a:off x="7907400" y="5466600"/>
            <a:ext cx="7056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96" name="Line 201"/>
          <p:cNvSpPr/>
          <p:nvPr/>
        </p:nvSpPr>
        <p:spPr>
          <a:xfrm>
            <a:off x="7836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97" name="Line 202"/>
          <p:cNvSpPr/>
          <p:nvPr/>
        </p:nvSpPr>
        <p:spPr>
          <a:xfrm>
            <a:off x="77652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98" name="Line 203"/>
          <p:cNvSpPr/>
          <p:nvPr/>
        </p:nvSpPr>
        <p:spPr>
          <a:xfrm>
            <a:off x="76939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499" name="Line 204"/>
          <p:cNvSpPr/>
          <p:nvPr/>
        </p:nvSpPr>
        <p:spPr>
          <a:xfrm>
            <a:off x="76230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00" name="Line 205"/>
          <p:cNvSpPr/>
          <p:nvPr/>
        </p:nvSpPr>
        <p:spPr>
          <a:xfrm>
            <a:off x="75520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01" name="Line 206"/>
          <p:cNvSpPr/>
          <p:nvPr/>
        </p:nvSpPr>
        <p:spPr>
          <a:xfrm>
            <a:off x="7481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02" name="Line 207"/>
          <p:cNvSpPr/>
          <p:nvPr/>
        </p:nvSpPr>
        <p:spPr>
          <a:xfrm flipH="1">
            <a:off x="7436880" y="5544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03" name="Line 208"/>
          <p:cNvSpPr/>
          <p:nvPr/>
        </p:nvSpPr>
        <p:spPr>
          <a:xfrm flipH="1">
            <a:off x="7445880" y="5648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04" name="Line 209"/>
          <p:cNvSpPr/>
          <p:nvPr/>
        </p:nvSpPr>
        <p:spPr>
          <a:xfrm flipH="1">
            <a:off x="7454880" y="575100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05" name="Line 210"/>
          <p:cNvSpPr/>
          <p:nvPr/>
        </p:nvSpPr>
        <p:spPr>
          <a:xfrm>
            <a:off x="7463880" y="58550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06" name="Line 211"/>
          <p:cNvSpPr/>
          <p:nvPr/>
        </p:nvSpPr>
        <p:spPr>
          <a:xfrm flipH="1">
            <a:off x="7472880" y="595836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07" name="Line 212"/>
          <p:cNvSpPr/>
          <p:nvPr/>
        </p:nvSpPr>
        <p:spPr>
          <a:xfrm flipH="1">
            <a:off x="7481520" y="606168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08" name="Line 213"/>
          <p:cNvSpPr/>
          <p:nvPr/>
        </p:nvSpPr>
        <p:spPr>
          <a:xfrm flipH="1">
            <a:off x="7490520" y="616536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09" name="Line 214"/>
          <p:cNvSpPr/>
          <p:nvPr/>
        </p:nvSpPr>
        <p:spPr>
          <a:xfrm>
            <a:off x="804924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10" name="Line 215"/>
          <p:cNvSpPr/>
          <p:nvPr/>
        </p:nvSpPr>
        <p:spPr>
          <a:xfrm>
            <a:off x="79779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11" name="Line 216"/>
          <p:cNvSpPr/>
          <p:nvPr/>
        </p:nvSpPr>
        <p:spPr>
          <a:xfrm>
            <a:off x="7907400" y="5466600"/>
            <a:ext cx="7056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12" name="Line 217"/>
          <p:cNvSpPr/>
          <p:nvPr/>
        </p:nvSpPr>
        <p:spPr>
          <a:xfrm>
            <a:off x="78361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13" name="Line 218"/>
          <p:cNvSpPr/>
          <p:nvPr/>
        </p:nvSpPr>
        <p:spPr>
          <a:xfrm>
            <a:off x="77652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14" name="Line 219"/>
          <p:cNvSpPr/>
          <p:nvPr/>
        </p:nvSpPr>
        <p:spPr>
          <a:xfrm>
            <a:off x="769392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15" name="Line 220"/>
          <p:cNvSpPr/>
          <p:nvPr/>
        </p:nvSpPr>
        <p:spPr>
          <a:xfrm>
            <a:off x="762300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16" name="Line 221"/>
          <p:cNvSpPr/>
          <p:nvPr/>
        </p:nvSpPr>
        <p:spPr>
          <a:xfrm>
            <a:off x="755208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17" name="Line 222"/>
          <p:cNvSpPr/>
          <p:nvPr/>
        </p:nvSpPr>
        <p:spPr>
          <a:xfrm>
            <a:off x="7481160" y="546660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18" name="Line 223"/>
          <p:cNvSpPr/>
          <p:nvPr/>
        </p:nvSpPr>
        <p:spPr>
          <a:xfrm flipH="1">
            <a:off x="7734240" y="4836600"/>
            <a:ext cx="687600" cy="3625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519" name="TextShape 224"/>
          <p:cNvSpPr txBox="1"/>
          <p:nvPr/>
        </p:nvSpPr>
        <p:spPr>
          <a:xfrm>
            <a:off x="7430040" y="519912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520" name="CustomShape 225"/>
          <p:cNvSpPr/>
          <p:nvPr/>
        </p:nvSpPr>
        <p:spPr>
          <a:xfrm>
            <a:off x="8637840" y="2762640"/>
            <a:ext cx="380880" cy="450720"/>
          </a:xfrm>
          <a:prstGeom prst="wedgeRectCallout">
            <a:avLst>
              <a:gd name="adj1" fmla="val -7689"/>
              <a:gd name="adj2" fmla="val 11773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521" name="" descr=""/>
          <p:cNvPicPr/>
          <p:nvPr/>
        </p:nvPicPr>
        <p:blipFill>
          <a:blip r:embed="rId21"/>
          <a:stretch>
            <a:fillRect/>
          </a:stretch>
        </p:blipFill>
        <p:spPr>
          <a:xfrm>
            <a:off x="8667000" y="2812320"/>
            <a:ext cx="285840" cy="356040"/>
          </a:xfrm>
          <a:prstGeom prst="rect">
            <a:avLst/>
          </a:prstGeom>
          <a:ln>
            <a:noFill/>
          </a:ln>
        </p:spPr>
      </p:pic>
      <p:sp>
        <p:nvSpPr>
          <p:cNvPr id="1522" name="Line 226"/>
          <p:cNvSpPr/>
          <p:nvPr/>
        </p:nvSpPr>
        <p:spPr>
          <a:xfrm flipV="1">
            <a:off x="8531640" y="3831840"/>
            <a:ext cx="0" cy="76176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523" name="Line 227"/>
          <p:cNvSpPr/>
          <p:nvPr/>
        </p:nvSpPr>
        <p:spPr>
          <a:xfrm flipV="1">
            <a:off x="8533800" y="3856680"/>
            <a:ext cx="2160" cy="3877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524" name="Line 228"/>
          <p:cNvSpPr/>
          <p:nvPr/>
        </p:nvSpPr>
        <p:spPr>
          <a:xfrm>
            <a:off x="8528400" y="4812840"/>
            <a:ext cx="360" cy="36144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525" name="CustomShape 229"/>
          <p:cNvSpPr/>
          <p:nvPr/>
        </p:nvSpPr>
        <p:spPr>
          <a:xfrm>
            <a:off x="8244000" y="4388760"/>
            <a:ext cx="579960" cy="3726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Proxy</a:t>
            </a:r>
            <a:endParaRPr/>
          </a:p>
        </p:txBody>
      </p:sp>
      <p:pic>
        <p:nvPicPr>
          <p:cNvPr id="1526" name="" descr=""/>
          <p:cNvPicPr/>
          <p:nvPr/>
        </p:nvPicPr>
        <p:blipFill>
          <a:blip r:embed="rId22"/>
          <a:stretch>
            <a:fillRect/>
          </a:stretch>
        </p:blipFill>
        <p:spPr>
          <a:xfrm>
            <a:off x="7534800" y="5544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527" name="" descr=""/>
          <p:cNvPicPr/>
          <p:nvPr/>
        </p:nvPicPr>
        <p:blipFill>
          <a:blip r:embed="rId23"/>
          <a:stretch>
            <a:fillRect/>
          </a:stretch>
        </p:blipFill>
        <p:spPr>
          <a:xfrm>
            <a:off x="7714800" y="5796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528" name="" descr=""/>
          <p:cNvPicPr/>
          <p:nvPr/>
        </p:nvPicPr>
        <p:blipFill>
          <a:blip r:embed="rId24"/>
          <a:stretch>
            <a:fillRect/>
          </a:stretch>
        </p:blipFill>
        <p:spPr>
          <a:xfrm>
            <a:off x="8326800" y="5544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529" name="" descr=""/>
          <p:cNvPicPr/>
          <p:nvPr/>
        </p:nvPicPr>
        <p:blipFill>
          <a:blip r:embed="rId25"/>
          <a:stretch>
            <a:fillRect/>
          </a:stretch>
        </p:blipFill>
        <p:spPr>
          <a:xfrm>
            <a:off x="8506800" y="5796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530" name="" descr=""/>
          <p:cNvPicPr/>
          <p:nvPr/>
        </p:nvPicPr>
        <p:blipFill>
          <a:blip r:embed="rId26"/>
          <a:stretch>
            <a:fillRect/>
          </a:stretch>
        </p:blipFill>
        <p:spPr>
          <a:xfrm>
            <a:off x="9118800" y="554436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531" name="" descr=""/>
          <p:cNvPicPr/>
          <p:nvPr/>
        </p:nvPicPr>
        <p:blipFill>
          <a:blip r:embed="rId27"/>
          <a:stretch>
            <a:fillRect/>
          </a:stretch>
        </p:blipFill>
        <p:spPr>
          <a:xfrm>
            <a:off x="9298800" y="5796360"/>
            <a:ext cx="372240" cy="290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CustomShape 1"/>
          <p:cNvSpPr/>
          <p:nvPr/>
        </p:nvSpPr>
        <p:spPr>
          <a:xfrm>
            <a:off x="7331760" y="2011680"/>
            <a:ext cx="2468880" cy="4898880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ffffff"/>
              </a:gs>
            </a:gsLst>
            <a:path path="circle"/>
          </a:gradFill>
          <a:ln>
            <a:noFill/>
          </a:ln>
        </p:spPr>
      </p:sp>
      <p:sp>
        <p:nvSpPr>
          <p:cNvPr id="1533" name="TextShape 2"/>
          <p:cNvSpPr txBox="1"/>
          <p:nvPr/>
        </p:nvSpPr>
        <p:spPr>
          <a:xfrm>
            <a:off x="321120" y="1800360"/>
            <a:ext cx="3053520" cy="4334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2400">
                <a:latin typeface="Arial"/>
              </a:rPr>
              <a:t>Pegasus Workflows</a:t>
            </a:r>
            <a:endParaRPr/>
          </a:p>
        </p:txBody>
      </p:sp>
      <p:sp>
        <p:nvSpPr>
          <p:cNvPr id="1534" name="TextShape 3"/>
          <p:cNvSpPr txBox="1"/>
          <p:nvPr/>
        </p:nvSpPr>
        <p:spPr>
          <a:xfrm>
            <a:off x="3384000" y="1800360"/>
            <a:ext cx="3993840" cy="4334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2400">
                <a:latin typeface="Arial"/>
              </a:rPr>
              <a:t>Uncertainty Quantification</a:t>
            </a:r>
            <a:endParaRPr/>
          </a:p>
        </p:txBody>
      </p:sp>
      <p:sp>
        <p:nvSpPr>
          <p:cNvPr id="1535" name="TextShape 4"/>
          <p:cNvSpPr txBox="1"/>
          <p:nvPr/>
        </p:nvSpPr>
        <p:spPr>
          <a:xfrm>
            <a:off x="7938720" y="1800360"/>
            <a:ext cx="1213920" cy="43344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2400">
                <a:latin typeface="Arial"/>
              </a:rPr>
              <a:t>Submit</a:t>
            </a:r>
            <a:endParaRPr/>
          </a:p>
        </p:txBody>
      </p:sp>
      <p:sp>
        <p:nvSpPr>
          <p:cNvPr id="1536" name="TextShape 5"/>
          <p:cNvSpPr txBox="1"/>
          <p:nvPr/>
        </p:nvSpPr>
        <p:spPr>
          <a:xfrm>
            <a:off x="504720" y="285840"/>
            <a:ext cx="907164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Productivity in the Workspace</a:t>
            </a:r>
            <a:endParaRPr/>
          </a:p>
        </p:txBody>
      </p:sp>
      <p:sp>
        <p:nvSpPr>
          <p:cNvPr id="1537" name="Line 6"/>
          <p:cNvSpPr/>
          <p:nvPr/>
        </p:nvSpPr>
        <p:spPr>
          <a:xfrm>
            <a:off x="2837160" y="4317120"/>
            <a:ext cx="4356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38" name="Line 7"/>
          <p:cNvSpPr/>
          <p:nvPr/>
        </p:nvSpPr>
        <p:spPr>
          <a:xfrm>
            <a:off x="279324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39" name="Line 8"/>
          <p:cNvSpPr/>
          <p:nvPr/>
        </p:nvSpPr>
        <p:spPr>
          <a:xfrm>
            <a:off x="274896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40" name="Line 9"/>
          <p:cNvSpPr/>
          <p:nvPr/>
        </p:nvSpPr>
        <p:spPr>
          <a:xfrm>
            <a:off x="2705400" y="4317120"/>
            <a:ext cx="4356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41" name="Line 10"/>
          <p:cNvSpPr/>
          <p:nvPr/>
        </p:nvSpPr>
        <p:spPr>
          <a:xfrm>
            <a:off x="2661120" y="4317120"/>
            <a:ext cx="4428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42" name="Line 11"/>
          <p:cNvSpPr/>
          <p:nvPr/>
        </p:nvSpPr>
        <p:spPr>
          <a:xfrm>
            <a:off x="261720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43" name="Line 12"/>
          <p:cNvSpPr/>
          <p:nvPr/>
        </p:nvSpPr>
        <p:spPr>
          <a:xfrm>
            <a:off x="257328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44" name="Line 13"/>
          <p:cNvSpPr/>
          <p:nvPr/>
        </p:nvSpPr>
        <p:spPr>
          <a:xfrm>
            <a:off x="252936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45" name="Line 14"/>
          <p:cNvSpPr/>
          <p:nvPr/>
        </p:nvSpPr>
        <p:spPr>
          <a:xfrm>
            <a:off x="2485440" y="4317120"/>
            <a:ext cx="4356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46" name="Line 15"/>
          <p:cNvSpPr/>
          <p:nvPr/>
        </p:nvSpPr>
        <p:spPr>
          <a:xfrm flipH="1">
            <a:off x="2458080" y="435168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47" name="Line 16"/>
          <p:cNvSpPr/>
          <p:nvPr/>
        </p:nvSpPr>
        <p:spPr>
          <a:xfrm flipH="1">
            <a:off x="2463840" y="43970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48" name="Line 17"/>
          <p:cNvSpPr/>
          <p:nvPr/>
        </p:nvSpPr>
        <p:spPr>
          <a:xfrm flipH="1">
            <a:off x="2469240" y="444240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49" name="Line 18"/>
          <p:cNvSpPr/>
          <p:nvPr/>
        </p:nvSpPr>
        <p:spPr>
          <a:xfrm>
            <a:off x="2475000" y="448848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50" name="Line 19"/>
          <p:cNvSpPr/>
          <p:nvPr/>
        </p:nvSpPr>
        <p:spPr>
          <a:xfrm flipH="1">
            <a:off x="2480400" y="45338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51" name="Line 20"/>
          <p:cNvSpPr/>
          <p:nvPr/>
        </p:nvSpPr>
        <p:spPr>
          <a:xfrm flipH="1">
            <a:off x="2485800" y="457920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52" name="Line 21"/>
          <p:cNvSpPr/>
          <p:nvPr/>
        </p:nvSpPr>
        <p:spPr>
          <a:xfrm flipH="1">
            <a:off x="2491560" y="462492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53" name="Line 22"/>
          <p:cNvSpPr/>
          <p:nvPr/>
        </p:nvSpPr>
        <p:spPr>
          <a:xfrm>
            <a:off x="2837160" y="4317120"/>
            <a:ext cx="4356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54" name="Line 23"/>
          <p:cNvSpPr/>
          <p:nvPr/>
        </p:nvSpPr>
        <p:spPr>
          <a:xfrm>
            <a:off x="279324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55" name="Line 24"/>
          <p:cNvSpPr/>
          <p:nvPr/>
        </p:nvSpPr>
        <p:spPr>
          <a:xfrm>
            <a:off x="274896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56" name="Line 25"/>
          <p:cNvSpPr/>
          <p:nvPr/>
        </p:nvSpPr>
        <p:spPr>
          <a:xfrm>
            <a:off x="2705400" y="4317120"/>
            <a:ext cx="4356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57" name="Line 26"/>
          <p:cNvSpPr/>
          <p:nvPr/>
        </p:nvSpPr>
        <p:spPr>
          <a:xfrm>
            <a:off x="2661120" y="4317120"/>
            <a:ext cx="4428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58" name="Line 27"/>
          <p:cNvSpPr/>
          <p:nvPr/>
        </p:nvSpPr>
        <p:spPr>
          <a:xfrm>
            <a:off x="261720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59" name="Line 28"/>
          <p:cNvSpPr/>
          <p:nvPr/>
        </p:nvSpPr>
        <p:spPr>
          <a:xfrm>
            <a:off x="257328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60" name="Line 29"/>
          <p:cNvSpPr/>
          <p:nvPr/>
        </p:nvSpPr>
        <p:spPr>
          <a:xfrm>
            <a:off x="252936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61" name="Line 30"/>
          <p:cNvSpPr/>
          <p:nvPr/>
        </p:nvSpPr>
        <p:spPr>
          <a:xfrm>
            <a:off x="2485440" y="4317120"/>
            <a:ext cx="4356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56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531160" y="4308840"/>
            <a:ext cx="217800" cy="164160"/>
          </a:xfrm>
          <a:prstGeom prst="rect">
            <a:avLst/>
          </a:prstGeom>
          <a:ln>
            <a:noFill/>
          </a:ln>
        </p:spPr>
      </p:pic>
      <p:pic>
        <p:nvPicPr>
          <p:cNvPr id="156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673360" y="4442400"/>
            <a:ext cx="218160" cy="164160"/>
          </a:xfrm>
          <a:prstGeom prst="rect">
            <a:avLst/>
          </a:prstGeom>
          <a:ln>
            <a:noFill/>
          </a:ln>
        </p:spPr>
      </p:pic>
      <p:sp>
        <p:nvSpPr>
          <p:cNvPr id="1564" name="TextShape 31"/>
          <p:cNvSpPr txBox="1"/>
          <p:nvPr/>
        </p:nvSpPr>
        <p:spPr>
          <a:xfrm>
            <a:off x="1909080" y="2877480"/>
            <a:ext cx="144108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HUBzero Infrastructure</a:t>
            </a:r>
            <a:endParaRPr/>
          </a:p>
        </p:txBody>
      </p:sp>
      <p:pic>
        <p:nvPicPr>
          <p:cNvPr id="156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874240" y="3054960"/>
            <a:ext cx="483480" cy="446040"/>
          </a:xfrm>
          <a:prstGeom prst="rect">
            <a:avLst/>
          </a:prstGeom>
          <a:ln>
            <a:noFill/>
          </a:ln>
        </p:spPr>
      </p:pic>
      <p:pic>
        <p:nvPicPr>
          <p:cNvPr id="1566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2054520" y="3060720"/>
            <a:ext cx="768960" cy="511560"/>
          </a:xfrm>
          <a:prstGeom prst="rect">
            <a:avLst/>
          </a:prstGeom>
          <a:ln>
            <a:noFill/>
          </a:ln>
        </p:spPr>
      </p:pic>
      <p:sp>
        <p:nvSpPr>
          <p:cNvPr id="1567" name="TextShape 32"/>
          <p:cNvSpPr txBox="1"/>
          <p:nvPr/>
        </p:nvSpPr>
        <p:spPr>
          <a:xfrm>
            <a:off x="2779200" y="3529440"/>
            <a:ext cx="822600" cy="49392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 sz="900">
                <a:latin typeface="Arial"/>
              </a:rPr>
              <a:t>Tool Session</a:t>
            </a:r>
            <a:endParaRPr/>
          </a:p>
          <a:p>
            <a:pPr algn="ctr"/>
            <a:r>
              <a:rPr b="1" lang="en-US" sz="900">
                <a:latin typeface="Arial"/>
              </a:rPr>
              <a:t>Containers</a:t>
            </a:r>
            <a:endParaRPr/>
          </a:p>
        </p:txBody>
      </p:sp>
      <p:sp>
        <p:nvSpPr>
          <p:cNvPr id="1568" name="Line 33"/>
          <p:cNvSpPr/>
          <p:nvPr/>
        </p:nvSpPr>
        <p:spPr>
          <a:xfrm>
            <a:off x="2442600" y="3219480"/>
            <a:ext cx="227160" cy="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569" name="Line 34"/>
          <p:cNvSpPr/>
          <p:nvPr/>
        </p:nvSpPr>
        <p:spPr>
          <a:xfrm flipV="1">
            <a:off x="2656080" y="3219480"/>
            <a:ext cx="0" cy="39960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570" name="Line 35"/>
          <p:cNvSpPr/>
          <p:nvPr/>
        </p:nvSpPr>
        <p:spPr>
          <a:xfrm>
            <a:off x="332892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71" name="Line 36"/>
          <p:cNvSpPr/>
          <p:nvPr/>
        </p:nvSpPr>
        <p:spPr>
          <a:xfrm>
            <a:off x="328500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72" name="Line 37"/>
          <p:cNvSpPr/>
          <p:nvPr/>
        </p:nvSpPr>
        <p:spPr>
          <a:xfrm>
            <a:off x="3241080" y="4317120"/>
            <a:ext cx="4356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73" name="Line 38"/>
          <p:cNvSpPr/>
          <p:nvPr/>
        </p:nvSpPr>
        <p:spPr>
          <a:xfrm>
            <a:off x="319716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74" name="Line 39"/>
          <p:cNvSpPr/>
          <p:nvPr/>
        </p:nvSpPr>
        <p:spPr>
          <a:xfrm>
            <a:off x="315324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75" name="Line 40"/>
          <p:cNvSpPr/>
          <p:nvPr/>
        </p:nvSpPr>
        <p:spPr>
          <a:xfrm>
            <a:off x="310896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76" name="Line 41"/>
          <p:cNvSpPr/>
          <p:nvPr/>
        </p:nvSpPr>
        <p:spPr>
          <a:xfrm>
            <a:off x="3065400" y="4317120"/>
            <a:ext cx="4356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77" name="Line 42"/>
          <p:cNvSpPr/>
          <p:nvPr/>
        </p:nvSpPr>
        <p:spPr>
          <a:xfrm>
            <a:off x="3021120" y="4317120"/>
            <a:ext cx="4428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78" name="Line 43"/>
          <p:cNvSpPr/>
          <p:nvPr/>
        </p:nvSpPr>
        <p:spPr>
          <a:xfrm>
            <a:off x="297720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79" name="Line 44"/>
          <p:cNvSpPr/>
          <p:nvPr/>
        </p:nvSpPr>
        <p:spPr>
          <a:xfrm flipH="1">
            <a:off x="2950200" y="435168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80" name="Line 45"/>
          <p:cNvSpPr/>
          <p:nvPr/>
        </p:nvSpPr>
        <p:spPr>
          <a:xfrm flipH="1">
            <a:off x="2955600" y="43970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81" name="Line 46"/>
          <p:cNvSpPr/>
          <p:nvPr/>
        </p:nvSpPr>
        <p:spPr>
          <a:xfrm flipH="1">
            <a:off x="2961360" y="444240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82" name="Line 47"/>
          <p:cNvSpPr/>
          <p:nvPr/>
        </p:nvSpPr>
        <p:spPr>
          <a:xfrm>
            <a:off x="2966760" y="448848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83" name="Line 48"/>
          <p:cNvSpPr/>
          <p:nvPr/>
        </p:nvSpPr>
        <p:spPr>
          <a:xfrm flipH="1">
            <a:off x="2972160" y="453384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84" name="Line 49"/>
          <p:cNvSpPr/>
          <p:nvPr/>
        </p:nvSpPr>
        <p:spPr>
          <a:xfrm flipH="1">
            <a:off x="2977560" y="457920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85" name="Line 50"/>
          <p:cNvSpPr/>
          <p:nvPr/>
        </p:nvSpPr>
        <p:spPr>
          <a:xfrm flipH="1">
            <a:off x="2982960" y="462492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86" name="Line 51"/>
          <p:cNvSpPr/>
          <p:nvPr/>
        </p:nvSpPr>
        <p:spPr>
          <a:xfrm>
            <a:off x="332892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87" name="Line 52"/>
          <p:cNvSpPr/>
          <p:nvPr/>
        </p:nvSpPr>
        <p:spPr>
          <a:xfrm>
            <a:off x="328500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88" name="Line 53"/>
          <p:cNvSpPr/>
          <p:nvPr/>
        </p:nvSpPr>
        <p:spPr>
          <a:xfrm>
            <a:off x="3241080" y="4317120"/>
            <a:ext cx="4356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89" name="Line 54"/>
          <p:cNvSpPr/>
          <p:nvPr/>
        </p:nvSpPr>
        <p:spPr>
          <a:xfrm>
            <a:off x="319716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90" name="Line 55"/>
          <p:cNvSpPr/>
          <p:nvPr/>
        </p:nvSpPr>
        <p:spPr>
          <a:xfrm>
            <a:off x="315324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91" name="Line 56"/>
          <p:cNvSpPr/>
          <p:nvPr/>
        </p:nvSpPr>
        <p:spPr>
          <a:xfrm>
            <a:off x="310896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92" name="Line 57"/>
          <p:cNvSpPr/>
          <p:nvPr/>
        </p:nvSpPr>
        <p:spPr>
          <a:xfrm>
            <a:off x="3065400" y="4317120"/>
            <a:ext cx="4356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93" name="Line 58"/>
          <p:cNvSpPr/>
          <p:nvPr/>
        </p:nvSpPr>
        <p:spPr>
          <a:xfrm>
            <a:off x="3021120" y="4317120"/>
            <a:ext cx="4428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594" name="Line 59"/>
          <p:cNvSpPr/>
          <p:nvPr/>
        </p:nvSpPr>
        <p:spPr>
          <a:xfrm>
            <a:off x="297720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595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3022560" y="4308840"/>
            <a:ext cx="218520" cy="164160"/>
          </a:xfrm>
          <a:prstGeom prst="rect">
            <a:avLst/>
          </a:prstGeom>
          <a:ln>
            <a:noFill/>
          </a:ln>
        </p:spPr>
      </p:pic>
      <p:pic>
        <p:nvPicPr>
          <p:cNvPr id="1596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3165480" y="4442400"/>
            <a:ext cx="218160" cy="164160"/>
          </a:xfrm>
          <a:prstGeom prst="rect">
            <a:avLst/>
          </a:prstGeom>
          <a:ln>
            <a:noFill/>
          </a:ln>
        </p:spPr>
      </p:pic>
      <p:sp>
        <p:nvSpPr>
          <p:cNvPr id="1597" name="Line 60"/>
          <p:cNvSpPr/>
          <p:nvPr/>
        </p:nvSpPr>
        <p:spPr>
          <a:xfrm>
            <a:off x="2714760" y="4043520"/>
            <a:ext cx="420840" cy="15624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598" name="TextShape 61"/>
          <p:cNvSpPr txBox="1"/>
          <p:nvPr/>
        </p:nvSpPr>
        <p:spPr>
          <a:xfrm>
            <a:off x="2959920" y="4155480"/>
            <a:ext cx="41544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1599" name="Line 62"/>
          <p:cNvSpPr/>
          <p:nvPr/>
        </p:nvSpPr>
        <p:spPr>
          <a:xfrm>
            <a:off x="235728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00" name="Line 63"/>
          <p:cNvSpPr/>
          <p:nvPr/>
        </p:nvSpPr>
        <p:spPr>
          <a:xfrm>
            <a:off x="231336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01" name="Line 64"/>
          <p:cNvSpPr/>
          <p:nvPr/>
        </p:nvSpPr>
        <p:spPr>
          <a:xfrm>
            <a:off x="226944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02" name="Line 65"/>
          <p:cNvSpPr/>
          <p:nvPr/>
        </p:nvSpPr>
        <p:spPr>
          <a:xfrm>
            <a:off x="222552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03" name="Line 66"/>
          <p:cNvSpPr/>
          <p:nvPr/>
        </p:nvSpPr>
        <p:spPr>
          <a:xfrm>
            <a:off x="218160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04" name="Line 67"/>
          <p:cNvSpPr/>
          <p:nvPr/>
        </p:nvSpPr>
        <p:spPr>
          <a:xfrm>
            <a:off x="213768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05" name="Line 68"/>
          <p:cNvSpPr/>
          <p:nvPr/>
        </p:nvSpPr>
        <p:spPr>
          <a:xfrm>
            <a:off x="2093760" y="4317120"/>
            <a:ext cx="4356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06" name="Line 69"/>
          <p:cNvSpPr/>
          <p:nvPr/>
        </p:nvSpPr>
        <p:spPr>
          <a:xfrm>
            <a:off x="204984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07" name="Line 70"/>
          <p:cNvSpPr/>
          <p:nvPr/>
        </p:nvSpPr>
        <p:spPr>
          <a:xfrm>
            <a:off x="200592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08" name="Line 71"/>
          <p:cNvSpPr/>
          <p:nvPr/>
        </p:nvSpPr>
        <p:spPr>
          <a:xfrm flipH="1">
            <a:off x="1978560" y="435168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09" name="Line 72"/>
          <p:cNvSpPr/>
          <p:nvPr/>
        </p:nvSpPr>
        <p:spPr>
          <a:xfrm flipH="1">
            <a:off x="1983960" y="439704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10" name="Line 73"/>
          <p:cNvSpPr/>
          <p:nvPr/>
        </p:nvSpPr>
        <p:spPr>
          <a:xfrm flipH="1">
            <a:off x="1989720" y="444240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11" name="Line 74"/>
          <p:cNvSpPr/>
          <p:nvPr/>
        </p:nvSpPr>
        <p:spPr>
          <a:xfrm>
            <a:off x="1995120" y="4488480"/>
            <a:ext cx="422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12" name="Line 75"/>
          <p:cNvSpPr/>
          <p:nvPr/>
        </p:nvSpPr>
        <p:spPr>
          <a:xfrm flipH="1">
            <a:off x="2000520" y="453384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13" name="Line 76"/>
          <p:cNvSpPr/>
          <p:nvPr/>
        </p:nvSpPr>
        <p:spPr>
          <a:xfrm flipH="1">
            <a:off x="2006280" y="457920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14" name="Line 77"/>
          <p:cNvSpPr/>
          <p:nvPr/>
        </p:nvSpPr>
        <p:spPr>
          <a:xfrm flipH="1">
            <a:off x="2011680" y="4624920"/>
            <a:ext cx="42264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15" name="Line 78"/>
          <p:cNvSpPr/>
          <p:nvPr/>
        </p:nvSpPr>
        <p:spPr>
          <a:xfrm>
            <a:off x="235728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16" name="Line 79"/>
          <p:cNvSpPr/>
          <p:nvPr/>
        </p:nvSpPr>
        <p:spPr>
          <a:xfrm>
            <a:off x="231336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17" name="Line 80"/>
          <p:cNvSpPr/>
          <p:nvPr/>
        </p:nvSpPr>
        <p:spPr>
          <a:xfrm>
            <a:off x="226944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18" name="Line 81"/>
          <p:cNvSpPr/>
          <p:nvPr/>
        </p:nvSpPr>
        <p:spPr>
          <a:xfrm>
            <a:off x="222552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19" name="Line 82"/>
          <p:cNvSpPr/>
          <p:nvPr/>
        </p:nvSpPr>
        <p:spPr>
          <a:xfrm>
            <a:off x="218160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20" name="Line 83"/>
          <p:cNvSpPr/>
          <p:nvPr/>
        </p:nvSpPr>
        <p:spPr>
          <a:xfrm>
            <a:off x="213768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21" name="Line 84"/>
          <p:cNvSpPr/>
          <p:nvPr/>
        </p:nvSpPr>
        <p:spPr>
          <a:xfrm>
            <a:off x="2093760" y="4317120"/>
            <a:ext cx="4356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22" name="Line 85"/>
          <p:cNvSpPr/>
          <p:nvPr/>
        </p:nvSpPr>
        <p:spPr>
          <a:xfrm>
            <a:off x="204984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23" name="Line 86"/>
          <p:cNvSpPr/>
          <p:nvPr/>
        </p:nvSpPr>
        <p:spPr>
          <a:xfrm>
            <a:off x="2005920" y="4317120"/>
            <a:ext cx="43920" cy="3420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624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2051280" y="4308840"/>
            <a:ext cx="218160" cy="164160"/>
          </a:xfrm>
          <a:prstGeom prst="rect">
            <a:avLst/>
          </a:prstGeom>
          <a:ln>
            <a:noFill/>
          </a:ln>
        </p:spPr>
      </p:pic>
      <p:pic>
        <p:nvPicPr>
          <p:cNvPr id="1625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2193840" y="4442400"/>
            <a:ext cx="218160" cy="164160"/>
          </a:xfrm>
          <a:prstGeom prst="rect">
            <a:avLst/>
          </a:prstGeom>
          <a:ln>
            <a:noFill/>
          </a:ln>
        </p:spPr>
      </p:pic>
      <p:sp>
        <p:nvSpPr>
          <p:cNvPr id="1626" name="Line 87"/>
          <p:cNvSpPr/>
          <p:nvPr/>
        </p:nvSpPr>
        <p:spPr>
          <a:xfrm flipH="1">
            <a:off x="2162520" y="4039560"/>
            <a:ext cx="425520" cy="15984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627" name="TextShape 88"/>
          <p:cNvSpPr txBox="1"/>
          <p:nvPr/>
        </p:nvSpPr>
        <p:spPr>
          <a:xfrm>
            <a:off x="2007000" y="4155480"/>
            <a:ext cx="41544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1628" name="CustomShape 89"/>
          <p:cNvSpPr/>
          <p:nvPr/>
        </p:nvSpPr>
        <p:spPr>
          <a:xfrm flipH="1">
            <a:off x="2693520" y="3125520"/>
            <a:ext cx="140760" cy="166320"/>
          </a:xfrm>
          <a:prstGeom prst="wedgeRectCallout">
            <a:avLst>
              <a:gd name="adj1" fmla="val 38791"/>
              <a:gd name="adj2" fmla="val 13435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629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2718360" y="3143520"/>
            <a:ext cx="105840" cy="131760"/>
          </a:xfrm>
          <a:prstGeom prst="rect">
            <a:avLst/>
          </a:prstGeom>
          <a:ln>
            <a:noFill/>
          </a:ln>
        </p:spPr>
      </p:pic>
      <p:sp>
        <p:nvSpPr>
          <p:cNvPr id="1630" name="Line 90"/>
          <p:cNvSpPr/>
          <p:nvPr/>
        </p:nvSpPr>
        <p:spPr>
          <a:xfrm flipV="1">
            <a:off x="2656080" y="3597480"/>
            <a:ext cx="0" cy="33516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631" name="Line 91"/>
          <p:cNvSpPr/>
          <p:nvPr/>
        </p:nvSpPr>
        <p:spPr>
          <a:xfrm flipH="1" flipV="1">
            <a:off x="2656080" y="3442680"/>
            <a:ext cx="1080" cy="33660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632" name="Line 92"/>
          <p:cNvSpPr/>
          <p:nvPr/>
        </p:nvSpPr>
        <p:spPr>
          <a:xfrm>
            <a:off x="2653920" y="4029480"/>
            <a:ext cx="360" cy="1591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633" name="TextShape 93"/>
          <p:cNvSpPr txBox="1"/>
          <p:nvPr/>
        </p:nvSpPr>
        <p:spPr>
          <a:xfrm>
            <a:off x="2468160" y="4155480"/>
            <a:ext cx="415440" cy="218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900">
                <a:latin typeface="Arial"/>
              </a:rPr>
              <a:t>Grid</a:t>
            </a:r>
            <a:endParaRPr/>
          </a:p>
        </p:txBody>
      </p:sp>
      <p:sp>
        <p:nvSpPr>
          <p:cNvPr id="1634" name="CustomShape 94"/>
          <p:cNvSpPr/>
          <p:nvPr/>
        </p:nvSpPr>
        <p:spPr>
          <a:xfrm>
            <a:off x="2477880" y="3842640"/>
            <a:ext cx="358560" cy="1641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 sz="700">
                <a:latin typeface="Arial"/>
              </a:rPr>
              <a:t>Submit</a:t>
            </a:r>
            <a:endParaRPr/>
          </a:p>
          <a:p>
            <a:pPr algn="ctr"/>
            <a:r>
              <a:rPr lang="en-US" sz="700">
                <a:latin typeface="Arial"/>
              </a:rPr>
              <a:t>Proxy</a:t>
            </a:r>
            <a:endParaRPr/>
          </a:p>
        </p:txBody>
      </p:sp>
      <p:sp>
        <p:nvSpPr>
          <p:cNvPr id="1635" name="CustomShape 95"/>
          <p:cNvSpPr/>
          <p:nvPr/>
        </p:nvSpPr>
        <p:spPr>
          <a:xfrm flipH="1">
            <a:off x="273960" y="2746440"/>
            <a:ext cx="1055160" cy="4075560"/>
          </a:xfrm>
          <a:prstGeom prst="wedgeRectCallout">
            <a:avLst>
              <a:gd name="adj1" fmla="val -17415"/>
              <a:gd name="adj2" fmla="val 8827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636" name="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348120" y="3714120"/>
            <a:ext cx="894240" cy="725760"/>
          </a:xfrm>
          <a:prstGeom prst="rect">
            <a:avLst/>
          </a:prstGeom>
          <a:ln>
            <a:noFill/>
          </a:ln>
        </p:spPr>
      </p:pic>
      <p:sp>
        <p:nvSpPr>
          <p:cNvPr id="1637" name="Line 96"/>
          <p:cNvSpPr/>
          <p:nvPr/>
        </p:nvSpPr>
        <p:spPr>
          <a:xfrm>
            <a:off x="1102320" y="5985360"/>
            <a:ext cx="8928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38" name="Line 97"/>
          <p:cNvSpPr/>
          <p:nvPr/>
        </p:nvSpPr>
        <p:spPr>
          <a:xfrm>
            <a:off x="1012320" y="598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39" name="Line 98"/>
          <p:cNvSpPr/>
          <p:nvPr/>
        </p:nvSpPr>
        <p:spPr>
          <a:xfrm>
            <a:off x="922320" y="598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40" name="Line 99"/>
          <p:cNvSpPr/>
          <p:nvPr/>
        </p:nvSpPr>
        <p:spPr>
          <a:xfrm>
            <a:off x="832680" y="598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41" name="Line 100"/>
          <p:cNvSpPr/>
          <p:nvPr/>
        </p:nvSpPr>
        <p:spPr>
          <a:xfrm>
            <a:off x="743040" y="598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42" name="Line 101"/>
          <p:cNvSpPr/>
          <p:nvPr/>
        </p:nvSpPr>
        <p:spPr>
          <a:xfrm>
            <a:off x="653040" y="598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43" name="Line 102"/>
          <p:cNvSpPr/>
          <p:nvPr/>
        </p:nvSpPr>
        <p:spPr>
          <a:xfrm>
            <a:off x="563400" y="598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44" name="Line 103"/>
          <p:cNvSpPr/>
          <p:nvPr/>
        </p:nvSpPr>
        <p:spPr>
          <a:xfrm>
            <a:off x="473400" y="598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45" name="Line 104"/>
          <p:cNvSpPr/>
          <p:nvPr/>
        </p:nvSpPr>
        <p:spPr>
          <a:xfrm>
            <a:off x="383760" y="5985360"/>
            <a:ext cx="8928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46" name="Line 105"/>
          <p:cNvSpPr/>
          <p:nvPr/>
        </p:nvSpPr>
        <p:spPr>
          <a:xfrm flipH="1">
            <a:off x="327960" y="6062400"/>
            <a:ext cx="863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47" name="Line 106"/>
          <p:cNvSpPr/>
          <p:nvPr/>
        </p:nvSpPr>
        <p:spPr>
          <a:xfrm flipH="1">
            <a:off x="339480" y="616464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48" name="Line 107"/>
          <p:cNvSpPr/>
          <p:nvPr/>
        </p:nvSpPr>
        <p:spPr>
          <a:xfrm flipH="1">
            <a:off x="350640" y="6266520"/>
            <a:ext cx="863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49" name="Line 108"/>
          <p:cNvSpPr/>
          <p:nvPr/>
        </p:nvSpPr>
        <p:spPr>
          <a:xfrm>
            <a:off x="362160" y="6368760"/>
            <a:ext cx="86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50" name="Line 109"/>
          <p:cNvSpPr/>
          <p:nvPr/>
        </p:nvSpPr>
        <p:spPr>
          <a:xfrm flipH="1">
            <a:off x="373320" y="6471000"/>
            <a:ext cx="863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51" name="Line 110"/>
          <p:cNvSpPr/>
          <p:nvPr/>
        </p:nvSpPr>
        <p:spPr>
          <a:xfrm flipH="1">
            <a:off x="384480" y="6572880"/>
            <a:ext cx="863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52" name="Line 111"/>
          <p:cNvSpPr/>
          <p:nvPr/>
        </p:nvSpPr>
        <p:spPr>
          <a:xfrm flipH="1">
            <a:off x="396000" y="6675480"/>
            <a:ext cx="86328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53" name="Line 112"/>
          <p:cNvSpPr/>
          <p:nvPr/>
        </p:nvSpPr>
        <p:spPr>
          <a:xfrm>
            <a:off x="1102320" y="5985360"/>
            <a:ext cx="8928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54" name="Line 113"/>
          <p:cNvSpPr/>
          <p:nvPr/>
        </p:nvSpPr>
        <p:spPr>
          <a:xfrm>
            <a:off x="1012320" y="598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55" name="Line 114"/>
          <p:cNvSpPr/>
          <p:nvPr/>
        </p:nvSpPr>
        <p:spPr>
          <a:xfrm>
            <a:off x="922320" y="598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56" name="Line 115"/>
          <p:cNvSpPr/>
          <p:nvPr/>
        </p:nvSpPr>
        <p:spPr>
          <a:xfrm>
            <a:off x="832680" y="598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57" name="Line 116"/>
          <p:cNvSpPr/>
          <p:nvPr/>
        </p:nvSpPr>
        <p:spPr>
          <a:xfrm>
            <a:off x="743040" y="598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58" name="Line 117"/>
          <p:cNvSpPr/>
          <p:nvPr/>
        </p:nvSpPr>
        <p:spPr>
          <a:xfrm>
            <a:off x="653040" y="598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59" name="Line 118"/>
          <p:cNvSpPr/>
          <p:nvPr/>
        </p:nvSpPr>
        <p:spPr>
          <a:xfrm>
            <a:off x="563400" y="598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60" name="Line 119"/>
          <p:cNvSpPr/>
          <p:nvPr/>
        </p:nvSpPr>
        <p:spPr>
          <a:xfrm>
            <a:off x="473400" y="5985360"/>
            <a:ext cx="8964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61" name="Line 120"/>
          <p:cNvSpPr/>
          <p:nvPr/>
        </p:nvSpPr>
        <p:spPr>
          <a:xfrm>
            <a:off x="383760" y="5985360"/>
            <a:ext cx="89280" cy="76644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662" name="" descr=""/>
          <p:cNvPicPr/>
          <p:nvPr/>
        </p:nvPicPr>
        <p:blipFill>
          <a:blip r:embed="rId11"/>
          <a:stretch>
            <a:fillRect/>
          </a:stretch>
        </p:blipFill>
        <p:spPr>
          <a:xfrm>
            <a:off x="476640" y="5966640"/>
            <a:ext cx="445680" cy="367920"/>
          </a:xfrm>
          <a:prstGeom prst="rect">
            <a:avLst/>
          </a:prstGeom>
          <a:ln>
            <a:noFill/>
          </a:ln>
        </p:spPr>
      </p:pic>
      <p:sp>
        <p:nvSpPr>
          <p:cNvPr id="1663" name="TextShape 121"/>
          <p:cNvSpPr txBox="1"/>
          <p:nvPr/>
        </p:nvSpPr>
        <p:spPr>
          <a:xfrm>
            <a:off x="465480" y="568548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pic>
        <p:nvPicPr>
          <p:cNvPr id="1664" name="" descr=""/>
          <p:cNvPicPr/>
          <p:nvPr/>
        </p:nvPicPr>
        <p:blipFill>
          <a:blip r:embed="rId12"/>
          <a:stretch>
            <a:fillRect/>
          </a:stretch>
        </p:blipFill>
        <p:spPr>
          <a:xfrm>
            <a:off x="767880" y="6266160"/>
            <a:ext cx="445680" cy="367560"/>
          </a:xfrm>
          <a:prstGeom prst="rect">
            <a:avLst/>
          </a:prstGeom>
          <a:ln>
            <a:noFill/>
          </a:ln>
        </p:spPr>
      </p:pic>
      <p:sp>
        <p:nvSpPr>
          <p:cNvPr id="1665" name="CustomShape 122"/>
          <p:cNvSpPr/>
          <p:nvPr/>
        </p:nvSpPr>
        <p:spPr>
          <a:xfrm>
            <a:off x="611280" y="3039840"/>
            <a:ext cx="372240" cy="408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666" name="Line 123"/>
          <p:cNvSpPr/>
          <p:nvPr/>
        </p:nvSpPr>
        <p:spPr>
          <a:xfrm>
            <a:off x="664200" y="309096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667" name="Line 124"/>
          <p:cNvSpPr/>
          <p:nvPr/>
        </p:nvSpPr>
        <p:spPr>
          <a:xfrm>
            <a:off x="664200" y="3141720"/>
            <a:ext cx="1594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668" name="Line 125"/>
          <p:cNvSpPr/>
          <p:nvPr/>
        </p:nvSpPr>
        <p:spPr>
          <a:xfrm>
            <a:off x="664200" y="3193200"/>
            <a:ext cx="2124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669" name="Line 126"/>
          <p:cNvSpPr/>
          <p:nvPr/>
        </p:nvSpPr>
        <p:spPr>
          <a:xfrm>
            <a:off x="664200" y="324432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670" name="Line 127"/>
          <p:cNvSpPr/>
          <p:nvPr/>
        </p:nvSpPr>
        <p:spPr>
          <a:xfrm>
            <a:off x="664200" y="329508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671" name="TextShape 128"/>
          <p:cNvSpPr txBox="1"/>
          <p:nvPr/>
        </p:nvSpPr>
        <p:spPr>
          <a:xfrm>
            <a:off x="443520" y="2746440"/>
            <a:ext cx="703440" cy="3769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000">
                <a:latin typeface="Arial"/>
              </a:rPr>
              <a:t>DAX</a:t>
            </a:r>
            <a:endParaRPr/>
          </a:p>
        </p:txBody>
      </p:sp>
      <p:sp>
        <p:nvSpPr>
          <p:cNvPr id="1672" name="Line 129"/>
          <p:cNvSpPr/>
          <p:nvPr/>
        </p:nvSpPr>
        <p:spPr>
          <a:xfrm>
            <a:off x="791280" y="3448440"/>
            <a:ext cx="0" cy="33912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673" name="Line 130"/>
          <p:cNvSpPr/>
          <p:nvPr/>
        </p:nvSpPr>
        <p:spPr>
          <a:xfrm>
            <a:off x="792360" y="5407920"/>
            <a:ext cx="0" cy="35028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674" name="CustomShape 131"/>
          <p:cNvSpPr/>
          <p:nvPr/>
        </p:nvSpPr>
        <p:spPr>
          <a:xfrm>
            <a:off x="611280" y="4971240"/>
            <a:ext cx="372240" cy="408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675" name="Line 132"/>
          <p:cNvSpPr/>
          <p:nvPr/>
        </p:nvSpPr>
        <p:spPr>
          <a:xfrm>
            <a:off x="664200" y="502236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676" name="Line 133"/>
          <p:cNvSpPr/>
          <p:nvPr/>
        </p:nvSpPr>
        <p:spPr>
          <a:xfrm>
            <a:off x="664200" y="5073120"/>
            <a:ext cx="1594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677" name="Line 134"/>
          <p:cNvSpPr/>
          <p:nvPr/>
        </p:nvSpPr>
        <p:spPr>
          <a:xfrm>
            <a:off x="664200" y="5124600"/>
            <a:ext cx="2124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678" name="Line 135"/>
          <p:cNvSpPr/>
          <p:nvPr/>
        </p:nvSpPr>
        <p:spPr>
          <a:xfrm>
            <a:off x="664200" y="517572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679" name="Line 136"/>
          <p:cNvSpPr/>
          <p:nvPr/>
        </p:nvSpPr>
        <p:spPr>
          <a:xfrm>
            <a:off x="664200" y="5226480"/>
            <a:ext cx="26568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680" name="TextShape 137"/>
          <p:cNvSpPr txBox="1"/>
          <p:nvPr/>
        </p:nvSpPr>
        <p:spPr>
          <a:xfrm>
            <a:off x="492840" y="4703040"/>
            <a:ext cx="633240" cy="3265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640">
                <a:latin typeface="Arial"/>
              </a:rPr>
              <a:t>DAG</a:t>
            </a:r>
            <a:endParaRPr/>
          </a:p>
        </p:txBody>
      </p:sp>
      <p:sp>
        <p:nvSpPr>
          <p:cNvPr id="1681" name="Line 138"/>
          <p:cNvSpPr/>
          <p:nvPr/>
        </p:nvSpPr>
        <p:spPr>
          <a:xfrm>
            <a:off x="793800" y="4406760"/>
            <a:ext cx="0" cy="34992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pic>
        <p:nvPicPr>
          <p:cNvPr id="1682" name="" descr=""/>
          <p:cNvPicPr/>
          <p:nvPr/>
        </p:nvPicPr>
        <p:blipFill>
          <a:blip r:embed="rId13"/>
          <a:stretch>
            <a:fillRect/>
          </a:stretch>
        </p:blipFill>
        <p:spPr>
          <a:xfrm>
            <a:off x="4633560" y="2526840"/>
            <a:ext cx="1485360" cy="1313640"/>
          </a:xfrm>
          <a:prstGeom prst="rect">
            <a:avLst/>
          </a:prstGeom>
          <a:ln>
            <a:noFill/>
          </a:ln>
        </p:spPr>
      </p:pic>
      <p:pic>
        <p:nvPicPr>
          <p:cNvPr id="1683" name="" descr=""/>
          <p:cNvPicPr/>
          <p:nvPr/>
        </p:nvPicPr>
        <p:blipFill>
          <a:blip r:embed="rId14"/>
          <a:stretch>
            <a:fillRect/>
          </a:stretch>
        </p:blipFill>
        <p:spPr>
          <a:xfrm>
            <a:off x="5180400" y="2915640"/>
            <a:ext cx="1037520" cy="507600"/>
          </a:xfrm>
          <a:prstGeom prst="rect">
            <a:avLst/>
          </a:prstGeom>
          <a:ln>
            <a:noFill/>
          </a:ln>
        </p:spPr>
      </p:pic>
      <p:pic>
        <p:nvPicPr>
          <p:cNvPr id="1684" name="" descr=""/>
          <p:cNvPicPr/>
          <p:nvPr/>
        </p:nvPicPr>
        <p:blipFill>
          <a:blip r:embed="rId15"/>
          <a:stretch>
            <a:fillRect/>
          </a:stretch>
        </p:blipFill>
        <p:spPr>
          <a:xfrm>
            <a:off x="3774240" y="4801320"/>
            <a:ext cx="1005840" cy="1188720"/>
          </a:xfrm>
          <a:prstGeom prst="rect">
            <a:avLst/>
          </a:prstGeom>
          <a:ln>
            <a:noFill/>
          </a:ln>
        </p:spPr>
      </p:pic>
      <p:pic>
        <p:nvPicPr>
          <p:cNvPr id="1685" name="" descr=""/>
          <p:cNvPicPr/>
          <p:nvPr/>
        </p:nvPicPr>
        <p:blipFill>
          <a:blip r:embed="rId16"/>
          <a:stretch>
            <a:fillRect/>
          </a:stretch>
        </p:blipFill>
        <p:spPr>
          <a:xfrm>
            <a:off x="5970240" y="4801320"/>
            <a:ext cx="951120" cy="1188720"/>
          </a:xfrm>
          <a:prstGeom prst="rect">
            <a:avLst/>
          </a:prstGeom>
          <a:ln>
            <a:noFill/>
          </a:ln>
        </p:spPr>
      </p:pic>
      <p:pic>
        <p:nvPicPr>
          <p:cNvPr id="1686" name="" descr=""/>
          <p:cNvPicPr/>
          <p:nvPr/>
        </p:nvPicPr>
        <p:blipFill>
          <a:blip r:embed="rId17"/>
          <a:stretch>
            <a:fillRect/>
          </a:stretch>
        </p:blipFill>
        <p:spPr>
          <a:xfrm>
            <a:off x="4912560" y="4802400"/>
            <a:ext cx="921600" cy="1187640"/>
          </a:xfrm>
          <a:prstGeom prst="rect">
            <a:avLst/>
          </a:prstGeom>
          <a:ln>
            <a:noFill/>
          </a:ln>
        </p:spPr>
      </p:pic>
      <p:pic>
        <p:nvPicPr>
          <p:cNvPr id="1687" name="" descr=""/>
          <p:cNvPicPr/>
          <p:nvPr/>
        </p:nvPicPr>
        <p:blipFill>
          <a:blip r:embed="rId18"/>
          <a:stretch>
            <a:fillRect/>
          </a:stretch>
        </p:blipFill>
        <p:spPr>
          <a:xfrm>
            <a:off x="5118120" y="6170400"/>
            <a:ext cx="759240" cy="399960"/>
          </a:xfrm>
          <a:prstGeom prst="rect">
            <a:avLst/>
          </a:prstGeom>
          <a:ln w="18360">
            <a:solidFill>
              <a:srgbClr val="000000"/>
            </a:solidFill>
            <a:round/>
          </a:ln>
        </p:spPr>
      </p:pic>
      <p:sp>
        <p:nvSpPr>
          <p:cNvPr id="1688" name="CustomShape 139"/>
          <p:cNvSpPr/>
          <p:nvPr/>
        </p:nvSpPr>
        <p:spPr>
          <a:xfrm>
            <a:off x="5581440" y="5921640"/>
            <a:ext cx="252720" cy="99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sp>
      <p:sp>
        <p:nvSpPr>
          <p:cNvPr id="1689" name="Line 140"/>
          <p:cNvSpPr/>
          <p:nvPr/>
        </p:nvSpPr>
        <p:spPr>
          <a:xfrm flipH="1">
            <a:off x="5118120" y="5921640"/>
            <a:ext cx="463320" cy="23400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1690" name="Line 141"/>
          <p:cNvSpPr/>
          <p:nvPr/>
        </p:nvSpPr>
        <p:spPr>
          <a:xfrm>
            <a:off x="5834160" y="5921640"/>
            <a:ext cx="43200" cy="234000"/>
          </a:xfrm>
          <a:prstGeom prst="line">
            <a:avLst/>
          </a:prstGeom>
          <a:ln w="18360">
            <a:solidFill>
              <a:srgbClr val="000000"/>
            </a:solidFill>
            <a:round/>
          </a:ln>
        </p:spPr>
      </p:sp>
      <p:sp>
        <p:nvSpPr>
          <p:cNvPr id="1691" name="Line 142"/>
          <p:cNvSpPr/>
          <p:nvPr/>
        </p:nvSpPr>
        <p:spPr>
          <a:xfrm>
            <a:off x="5392080" y="4023360"/>
            <a:ext cx="0" cy="54864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692" name="Line 143"/>
          <p:cNvSpPr/>
          <p:nvPr/>
        </p:nvSpPr>
        <p:spPr>
          <a:xfrm>
            <a:off x="8824320" y="546624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93" name="Line 144"/>
          <p:cNvSpPr/>
          <p:nvPr/>
        </p:nvSpPr>
        <p:spPr>
          <a:xfrm>
            <a:off x="8753040" y="5466240"/>
            <a:ext cx="7128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94" name="Line 145"/>
          <p:cNvSpPr/>
          <p:nvPr/>
        </p:nvSpPr>
        <p:spPr>
          <a:xfrm>
            <a:off x="8682120" y="546624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95" name="Line 146"/>
          <p:cNvSpPr/>
          <p:nvPr/>
        </p:nvSpPr>
        <p:spPr>
          <a:xfrm>
            <a:off x="8611560" y="5466240"/>
            <a:ext cx="7056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96" name="Line 147"/>
          <p:cNvSpPr/>
          <p:nvPr/>
        </p:nvSpPr>
        <p:spPr>
          <a:xfrm>
            <a:off x="8540280" y="546624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97" name="Line 148"/>
          <p:cNvSpPr/>
          <p:nvPr/>
        </p:nvSpPr>
        <p:spPr>
          <a:xfrm>
            <a:off x="8469360" y="5466240"/>
            <a:ext cx="7056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98" name="Line 149"/>
          <p:cNvSpPr/>
          <p:nvPr/>
        </p:nvSpPr>
        <p:spPr>
          <a:xfrm>
            <a:off x="8398440" y="5466240"/>
            <a:ext cx="7056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699" name="Line 150"/>
          <p:cNvSpPr/>
          <p:nvPr/>
        </p:nvSpPr>
        <p:spPr>
          <a:xfrm>
            <a:off x="8327160" y="546624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00" name="Line 151"/>
          <p:cNvSpPr/>
          <p:nvPr/>
        </p:nvSpPr>
        <p:spPr>
          <a:xfrm>
            <a:off x="8256240" y="5466240"/>
            <a:ext cx="7056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01" name="Line 152"/>
          <p:cNvSpPr/>
          <p:nvPr/>
        </p:nvSpPr>
        <p:spPr>
          <a:xfrm flipH="1">
            <a:off x="8211960" y="554400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02" name="Line 153"/>
          <p:cNvSpPr/>
          <p:nvPr/>
        </p:nvSpPr>
        <p:spPr>
          <a:xfrm flipH="1">
            <a:off x="8220960" y="564768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03" name="Line 154"/>
          <p:cNvSpPr/>
          <p:nvPr/>
        </p:nvSpPr>
        <p:spPr>
          <a:xfrm flipH="1">
            <a:off x="8229960" y="575064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04" name="Line 155"/>
          <p:cNvSpPr/>
          <p:nvPr/>
        </p:nvSpPr>
        <p:spPr>
          <a:xfrm>
            <a:off x="8238960" y="585468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05" name="Line 156"/>
          <p:cNvSpPr/>
          <p:nvPr/>
        </p:nvSpPr>
        <p:spPr>
          <a:xfrm flipH="1">
            <a:off x="8247960" y="595800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06" name="Line 157"/>
          <p:cNvSpPr/>
          <p:nvPr/>
        </p:nvSpPr>
        <p:spPr>
          <a:xfrm flipH="1">
            <a:off x="8256600" y="606132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07" name="Line 158"/>
          <p:cNvSpPr/>
          <p:nvPr/>
        </p:nvSpPr>
        <p:spPr>
          <a:xfrm flipH="1">
            <a:off x="8265600" y="616500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08" name="Line 159"/>
          <p:cNvSpPr/>
          <p:nvPr/>
        </p:nvSpPr>
        <p:spPr>
          <a:xfrm>
            <a:off x="8824320" y="546624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09" name="Line 160"/>
          <p:cNvSpPr/>
          <p:nvPr/>
        </p:nvSpPr>
        <p:spPr>
          <a:xfrm>
            <a:off x="8753040" y="5466240"/>
            <a:ext cx="7128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10" name="Line 161"/>
          <p:cNvSpPr/>
          <p:nvPr/>
        </p:nvSpPr>
        <p:spPr>
          <a:xfrm>
            <a:off x="8682120" y="546624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11" name="Line 162"/>
          <p:cNvSpPr/>
          <p:nvPr/>
        </p:nvSpPr>
        <p:spPr>
          <a:xfrm>
            <a:off x="8611560" y="5466240"/>
            <a:ext cx="7056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12" name="Line 163"/>
          <p:cNvSpPr/>
          <p:nvPr/>
        </p:nvSpPr>
        <p:spPr>
          <a:xfrm>
            <a:off x="8540280" y="546624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13" name="Line 164"/>
          <p:cNvSpPr/>
          <p:nvPr/>
        </p:nvSpPr>
        <p:spPr>
          <a:xfrm>
            <a:off x="8469360" y="5466240"/>
            <a:ext cx="7056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14" name="Line 165"/>
          <p:cNvSpPr/>
          <p:nvPr/>
        </p:nvSpPr>
        <p:spPr>
          <a:xfrm>
            <a:off x="8398440" y="5466240"/>
            <a:ext cx="7056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15" name="Line 166"/>
          <p:cNvSpPr/>
          <p:nvPr/>
        </p:nvSpPr>
        <p:spPr>
          <a:xfrm>
            <a:off x="8327160" y="546624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16" name="Line 167"/>
          <p:cNvSpPr/>
          <p:nvPr/>
        </p:nvSpPr>
        <p:spPr>
          <a:xfrm>
            <a:off x="8256240" y="5466240"/>
            <a:ext cx="7056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17" name="TextShape 168"/>
          <p:cNvSpPr txBox="1"/>
          <p:nvPr/>
        </p:nvSpPr>
        <p:spPr>
          <a:xfrm>
            <a:off x="8241120" y="519876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pic>
        <p:nvPicPr>
          <p:cNvPr id="1718" name="" descr=""/>
          <p:cNvPicPr/>
          <p:nvPr/>
        </p:nvPicPr>
        <p:blipFill>
          <a:blip r:embed="rId19"/>
          <a:stretch>
            <a:fillRect/>
          </a:stretch>
        </p:blipFill>
        <p:spPr>
          <a:xfrm>
            <a:off x="9100800" y="2612880"/>
            <a:ext cx="781200" cy="1012320"/>
          </a:xfrm>
          <a:prstGeom prst="rect">
            <a:avLst/>
          </a:prstGeom>
          <a:ln>
            <a:noFill/>
          </a:ln>
        </p:spPr>
      </p:pic>
      <p:pic>
        <p:nvPicPr>
          <p:cNvPr id="1719" name="" descr=""/>
          <p:cNvPicPr/>
          <p:nvPr/>
        </p:nvPicPr>
        <p:blipFill>
          <a:blip r:embed="rId20"/>
          <a:stretch>
            <a:fillRect/>
          </a:stretch>
        </p:blipFill>
        <p:spPr>
          <a:xfrm>
            <a:off x="7560000" y="2612880"/>
            <a:ext cx="1242720" cy="1161360"/>
          </a:xfrm>
          <a:prstGeom prst="rect">
            <a:avLst/>
          </a:prstGeom>
          <a:ln>
            <a:noFill/>
          </a:ln>
        </p:spPr>
      </p:pic>
      <p:sp>
        <p:nvSpPr>
          <p:cNvPr id="1720" name="Line 169"/>
          <p:cNvSpPr/>
          <p:nvPr/>
        </p:nvSpPr>
        <p:spPr>
          <a:xfrm>
            <a:off x="8187120" y="2973600"/>
            <a:ext cx="366840" cy="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721" name="Line 170"/>
          <p:cNvSpPr/>
          <p:nvPr/>
        </p:nvSpPr>
        <p:spPr>
          <a:xfrm flipV="1">
            <a:off x="8532000" y="2973600"/>
            <a:ext cx="0" cy="90756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722" name="Line 171"/>
          <p:cNvSpPr/>
          <p:nvPr/>
        </p:nvSpPr>
        <p:spPr>
          <a:xfrm>
            <a:off x="9619560" y="5466240"/>
            <a:ext cx="7056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23" name="Line 172"/>
          <p:cNvSpPr/>
          <p:nvPr/>
        </p:nvSpPr>
        <p:spPr>
          <a:xfrm>
            <a:off x="9548280" y="546624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24" name="Line 173"/>
          <p:cNvSpPr/>
          <p:nvPr/>
        </p:nvSpPr>
        <p:spPr>
          <a:xfrm>
            <a:off x="9477360" y="5466240"/>
            <a:ext cx="7056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25" name="Line 174"/>
          <p:cNvSpPr/>
          <p:nvPr/>
        </p:nvSpPr>
        <p:spPr>
          <a:xfrm>
            <a:off x="9406440" y="5466240"/>
            <a:ext cx="7056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26" name="Line 175"/>
          <p:cNvSpPr/>
          <p:nvPr/>
        </p:nvSpPr>
        <p:spPr>
          <a:xfrm>
            <a:off x="9335160" y="546624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27" name="Line 176"/>
          <p:cNvSpPr/>
          <p:nvPr/>
        </p:nvSpPr>
        <p:spPr>
          <a:xfrm>
            <a:off x="9264240" y="5466240"/>
            <a:ext cx="7056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28" name="Line 177"/>
          <p:cNvSpPr/>
          <p:nvPr/>
        </p:nvSpPr>
        <p:spPr>
          <a:xfrm>
            <a:off x="9193320" y="546624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29" name="Line 178"/>
          <p:cNvSpPr/>
          <p:nvPr/>
        </p:nvSpPr>
        <p:spPr>
          <a:xfrm>
            <a:off x="9122040" y="5466240"/>
            <a:ext cx="7128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30" name="Line 179"/>
          <p:cNvSpPr/>
          <p:nvPr/>
        </p:nvSpPr>
        <p:spPr>
          <a:xfrm>
            <a:off x="9051120" y="546624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31" name="Line 180"/>
          <p:cNvSpPr/>
          <p:nvPr/>
        </p:nvSpPr>
        <p:spPr>
          <a:xfrm flipH="1">
            <a:off x="9006840" y="554400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32" name="Line 181"/>
          <p:cNvSpPr/>
          <p:nvPr/>
        </p:nvSpPr>
        <p:spPr>
          <a:xfrm flipH="1">
            <a:off x="9015840" y="564768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33" name="Line 182"/>
          <p:cNvSpPr/>
          <p:nvPr/>
        </p:nvSpPr>
        <p:spPr>
          <a:xfrm flipH="1">
            <a:off x="9024840" y="575064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34" name="Line 183"/>
          <p:cNvSpPr/>
          <p:nvPr/>
        </p:nvSpPr>
        <p:spPr>
          <a:xfrm>
            <a:off x="9033840" y="585468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35" name="Line 184"/>
          <p:cNvSpPr/>
          <p:nvPr/>
        </p:nvSpPr>
        <p:spPr>
          <a:xfrm flipH="1">
            <a:off x="9042840" y="595800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36" name="Line 185"/>
          <p:cNvSpPr/>
          <p:nvPr/>
        </p:nvSpPr>
        <p:spPr>
          <a:xfrm flipH="1">
            <a:off x="9051480" y="606132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37" name="Line 186"/>
          <p:cNvSpPr/>
          <p:nvPr/>
        </p:nvSpPr>
        <p:spPr>
          <a:xfrm flipH="1">
            <a:off x="9060480" y="616500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38" name="Line 187"/>
          <p:cNvSpPr/>
          <p:nvPr/>
        </p:nvSpPr>
        <p:spPr>
          <a:xfrm>
            <a:off x="9619560" y="5466240"/>
            <a:ext cx="7056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39" name="Line 188"/>
          <p:cNvSpPr/>
          <p:nvPr/>
        </p:nvSpPr>
        <p:spPr>
          <a:xfrm>
            <a:off x="9548280" y="546624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40" name="Line 189"/>
          <p:cNvSpPr/>
          <p:nvPr/>
        </p:nvSpPr>
        <p:spPr>
          <a:xfrm>
            <a:off x="9477360" y="5466240"/>
            <a:ext cx="7056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41" name="Line 190"/>
          <p:cNvSpPr/>
          <p:nvPr/>
        </p:nvSpPr>
        <p:spPr>
          <a:xfrm>
            <a:off x="9406440" y="5466240"/>
            <a:ext cx="7056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42" name="Line 191"/>
          <p:cNvSpPr/>
          <p:nvPr/>
        </p:nvSpPr>
        <p:spPr>
          <a:xfrm>
            <a:off x="9335160" y="546624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43" name="Line 192"/>
          <p:cNvSpPr/>
          <p:nvPr/>
        </p:nvSpPr>
        <p:spPr>
          <a:xfrm>
            <a:off x="9264240" y="5466240"/>
            <a:ext cx="7056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44" name="Line 193"/>
          <p:cNvSpPr/>
          <p:nvPr/>
        </p:nvSpPr>
        <p:spPr>
          <a:xfrm>
            <a:off x="9193320" y="546624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45" name="Line 194"/>
          <p:cNvSpPr/>
          <p:nvPr/>
        </p:nvSpPr>
        <p:spPr>
          <a:xfrm>
            <a:off x="9122040" y="5466240"/>
            <a:ext cx="7128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46" name="Line 195"/>
          <p:cNvSpPr/>
          <p:nvPr/>
        </p:nvSpPr>
        <p:spPr>
          <a:xfrm>
            <a:off x="9051120" y="546624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47" name="Line 196"/>
          <p:cNvSpPr/>
          <p:nvPr/>
        </p:nvSpPr>
        <p:spPr>
          <a:xfrm>
            <a:off x="8626680" y="4844520"/>
            <a:ext cx="680760" cy="35424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748" name="TextShape 197"/>
          <p:cNvSpPr txBox="1"/>
          <p:nvPr/>
        </p:nvSpPr>
        <p:spPr>
          <a:xfrm>
            <a:off x="9000360" y="519876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749" name="Line 198"/>
          <p:cNvSpPr/>
          <p:nvPr/>
        </p:nvSpPr>
        <p:spPr>
          <a:xfrm>
            <a:off x="8049240" y="546624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50" name="Line 199"/>
          <p:cNvSpPr/>
          <p:nvPr/>
        </p:nvSpPr>
        <p:spPr>
          <a:xfrm>
            <a:off x="7977960" y="546624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51" name="Line 200"/>
          <p:cNvSpPr/>
          <p:nvPr/>
        </p:nvSpPr>
        <p:spPr>
          <a:xfrm>
            <a:off x="7907400" y="5466240"/>
            <a:ext cx="7056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52" name="Line 201"/>
          <p:cNvSpPr/>
          <p:nvPr/>
        </p:nvSpPr>
        <p:spPr>
          <a:xfrm>
            <a:off x="7836120" y="546624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53" name="Line 202"/>
          <p:cNvSpPr/>
          <p:nvPr/>
        </p:nvSpPr>
        <p:spPr>
          <a:xfrm>
            <a:off x="7765200" y="546624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54" name="Line 203"/>
          <p:cNvSpPr/>
          <p:nvPr/>
        </p:nvSpPr>
        <p:spPr>
          <a:xfrm>
            <a:off x="7693920" y="546624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55" name="Line 204"/>
          <p:cNvSpPr/>
          <p:nvPr/>
        </p:nvSpPr>
        <p:spPr>
          <a:xfrm>
            <a:off x="7623000" y="546624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56" name="Line 205"/>
          <p:cNvSpPr/>
          <p:nvPr/>
        </p:nvSpPr>
        <p:spPr>
          <a:xfrm>
            <a:off x="7552080" y="546624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57" name="Line 206"/>
          <p:cNvSpPr/>
          <p:nvPr/>
        </p:nvSpPr>
        <p:spPr>
          <a:xfrm>
            <a:off x="7481160" y="546624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58" name="Line 207"/>
          <p:cNvSpPr/>
          <p:nvPr/>
        </p:nvSpPr>
        <p:spPr>
          <a:xfrm flipH="1">
            <a:off x="7436880" y="554400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59" name="Line 208"/>
          <p:cNvSpPr/>
          <p:nvPr/>
        </p:nvSpPr>
        <p:spPr>
          <a:xfrm flipH="1">
            <a:off x="7445880" y="564768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60" name="Line 209"/>
          <p:cNvSpPr/>
          <p:nvPr/>
        </p:nvSpPr>
        <p:spPr>
          <a:xfrm flipH="1">
            <a:off x="7454880" y="575064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61" name="Line 210"/>
          <p:cNvSpPr/>
          <p:nvPr/>
        </p:nvSpPr>
        <p:spPr>
          <a:xfrm>
            <a:off x="7463880" y="585468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62" name="Line 211"/>
          <p:cNvSpPr/>
          <p:nvPr/>
        </p:nvSpPr>
        <p:spPr>
          <a:xfrm flipH="1">
            <a:off x="7472880" y="5958000"/>
            <a:ext cx="6825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63" name="Line 212"/>
          <p:cNvSpPr/>
          <p:nvPr/>
        </p:nvSpPr>
        <p:spPr>
          <a:xfrm flipH="1">
            <a:off x="7481520" y="606132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64" name="Line 213"/>
          <p:cNvSpPr/>
          <p:nvPr/>
        </p:nvSpPr>
        <p:spPr>
          <a:xfrm flipH="1">
            <a:off x="7490520" y="6165000"/>
            <a:ext cx="6829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65" name="Line 214"/>
          <p:cNvSpPr/>
          <p:nvPr/>
        </p:nvSpPr>
        <p:spPr>
          <a:xfrm>
            <a:off x="8049240" y="546624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66" name="Line 215"/>
          <p:cNvSpPr/>
          <p:nvPr/>
        </p:nvSpPr>
        <p:spPr>
          <a:xfrm>
            <a:off x="7977960" y="546624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67" name="Line 216"/>
          <p:cNvSpPr/>
          <p:nvPr/>
        </p:nvSpPr>
        <p:spPr>
          <a:xfrm>
            <a:off x="7907400" y="5466240"/>
            <a:ext cx="7056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68" name="Line 217"/>
          <p:cNvSpPr/>
          <p:nvPr/>
        </p:nvSpPr>
        <p:spPr>
          <a:xfrm>
            <a:off x="7836120" y="546624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69" name="Line 218"/>
          <p:cNvSpPr/>
          <p:nvPr/>
        </p:nvSpPr>
        <p:spPr>
          <a:xfrm>
            <a:off x="7765200" y="546624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70" name="Line 219"/>
          <p:cNvSpPr/>
          <p:nvPr/>
        </p:nvSpPr>
        <p:spPr>
          <a:xfrm>
            <a:off x="7693920" y="546624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71" name="Line 220"/>
          <p:cNvSpPr/>
          <p:nvPr/>
        </p:nvSpPr>
        <p:spPr>
          <a:xfrm>
            <a:off x="7623000" y="546624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72" name="Line 221"/>
          <p:cNvSpPr/>
          <p:nvPr/>
        </p:nvSpPr>
        <p:spPr>
          <a:xfrm>
            <a:off x="7552080" y="546624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73" name="Line 222"/>
          <p:cNvSpPr/>
          <p:nvPr/>
        </p:nvSpPr>
        <p:spPr>
          <a:xfrm>
            <a:off x="7481160" y="5466240"/>
            <a:ext cx="70920" cy="77652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74" name="Line 223"/>
          <p:cNvSpPr/>
          <p:nvPr/>
        </p:nvSpPr>
        <p:spPr>
          <a:xfrm flipH="1">
            <a:off x="7734240" y="4836240"/>
            <a:ext cx="687600" cy="3625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775" name="TextShape 224"/>
          <p:cNvSpPr txBox="1"/>
          <p:nvPr/>
        </p:nvSpPr>
        <p:spPr>
          <a:xfrm>
            <a:off x="7430040" y="5198760"/>
            <a:ext cx="6516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776" name="CustomShape 225"/>
          <p:cNvSpPr/>
          <p:nvPr/>
        </p:nvSpPr>
        <p:spPr>
          <a:xfrm>
            <a:off x="8637840" y="2762280"/>
            <a:ext cx="380880" cy="450720"/>
          </a:xfrm>
          <a:prstGeom prst="wedgeRectCallout">
            <a:avLst>
              <a:gd name="adj1" fmla="val -7689"/>
              <a:gd name="adj2" fmla="val 11773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777" name="" descr=""/>
          <p:cNvPicPr/>
          <p:nvPr/>
        </p:nvPicPr>
        <p:blipFill>
          <a:blip r:embed="rId21"/>
          <a:stretch>
            <a:fillRect/>
          </a:stretch>
        </p:blipFill>
        <p:spPr>
          <a:xfrm>
            <a:off x="8667000" y="2811960"/>
            <a:ext cx="285840" cy="356040"/>
          </a:xfrm>
          <a:prstGeom prst="rect">
            <a:avLst/>
          </a:prstGeom>
          <a:ln>
            <a:noFill/>
          </a:ln>
        </p:spPr>
      </p:pic>
      <p:sp>
        <p:nvSpPr>
          <p:cNvPr id="1778" name="Line 226"/>
          <p:cNvSpPr/>
          <p:nvPr/>
        </p:nvSpPr>
        <p:spPr>
          <a:xfrm flipV="1">
            <a:off x="8531640" y="3831480"/>
            <a:ext cx="0" cy="76176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779" name="Line 227"/>
          <p:cNvSpPr/>
          <p:nvPr/>
        </p:nvSpPr>
        <p:spPr>
          <a:xfrm flipV="1">
            <a:off x="8533800" y="3856320"/>
            <a:ext cx="2160" cy="38772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780" name="Line 228"/>
          <p:cNvSpPr/>
          <p:nvPr/>
        </p:nvSpPr>
        <p:spPr>
          <a:xfrm>
            <a:off x="8528400" y="4812480"/>
            <a:ext cx="360" cy="36144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781" name="CustomShape 229"/>
          <p:cNvSpPr/>
          <p:nvPr/>
        </p:nvSpPr>
        <p:spPr>
          <a:xfrm>
            <a:off x="8244000" y="4388400"/>
            <a:ext cx="579960" cy="3726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Proxy</a:t>
            </a:r>
            <a:endParaRPr/>
          </a:p>
        </p:txBody>
      </p:sp>
      <p:pic>
        <p:nvPicPr>
          <p:cNvPr id="1782" name="" descr=""/>
          <p:cNvPicPr/>
          <p:nvPr/>
        </p:nvPicPr>
        <p:blipFill>
          <a:blip r:embed="rId22"/>
          <a:stretch>
            <a:fillRect/>
          </a:stretch>
        </p:blipFill>
        <p:spPr>
          <a:xfrm>
            <a:off x="7534800" y="554400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783" name="" descr=""/>
          <p:cNvPicPr/>
          <p:nvPr/>
        </p:nvPicPr>
        <p:blipFill>
          <a:blip r:embed="rId23"/>
          <a:stretch>
            <a:fillRect/>
          </a:stretch>
        </p:blipFill>
        <p:spPr>
          <a:xfrm>
            <a:off x="7714800" y="579600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784" name="" descr=""/>
          <p:cNvPicPr/>
          <p:nvPr/>
        </p:nvPicPr>
        <p:blipFill>
          <a:blip r:embed="rId24"/>
          <a:stretch>
            <a:fillRect/>
          </a:stretch>
        </p:blipFill>
        <p:spPr>
          <a:xfrm>
            <a:off x="8326800" y="554400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785" name="" descr=""/>
          <p:cNvPicPr/>
          <p:nvPr/>
        </p:nvPicPr>
        <p:blipFill>
          <a:blip r:embed="rId25"/>
          <a:stretch>
            <a:fillRect/>
          </a:stretch>
        </p:blipFill>
        <p:spPr>
          <a:xfrm>
            <a:off x="8506800" y="579600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786" name="" descr=""/>
          <p:cNvPicPr/>
          <p:nvPr/>
        </p:nvPicPr>
        <p:blipFill>
          <a:blip r:embed="rId26"/>
          <a:stretch>
            <a:fillRect/>
          </a:stretch>
        </p:blipFill>
        <p:spPr>
          <a:xfrm>
            <a:off x="9118800" y="5544000"/>
            <a:ext cx="372240" cy="290160"/>
          </a:xfrm>
          <a:prstGeom prst="rect">
            <a:avLst/>
          </a:prstGeom>
          <a:ln>
            <a:noFill/>
          </a:ln>
        </p:spPr>
      </p:pic>
      <p:pic>
        <p:nvPicPr>
          <p:cNvPr id="1787" name="" descr=""/>
          <p:cNvPicPr/>
          <p:nvPr/>
        </p:nvPicPr>
        <p:blipFill>
          <a:blip r:embed="rId27"/>
          <a:stretch>
            <a:fillRect/>
          </a:stretch>
        </p:blipFill>
        <p:spPr>
          <a:xfrm>
            <a:off x="9298800" y="5796000"/>
            <a:ext cx="372240" cy="290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Line 1"/>
          <p:cNvSpPr/>
          <p:nvPr/>
        </p:nvSpPr>
        <p:spPr>
          <a:xfrm>
            <a:off x="70207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89" name="Line 2"/>
          <p:cNvSpPr/>
          <p:nvPr/>
        </p:nvSpPr>
        <p:spPr>
          <a:xfrm>
            <a:off x="690408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90" name="Line 3"/>
          <p:cNvSpPr/>
          <p:nvPr/>
        </p:nvSpPr>
        <p:spPr>
          <a:xfrm>
            <a:off x="678744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91" name="Line 4"/>
          <p:cNvSpPr/>
          <p:nvPr/>
        </p:nvSpPr>
        <p:spPr>
          <a:xfrm>
            <a:off x="66708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92" name="Line 5"/>
          <p:cNvSpPr/>
          <p:nvPr/>
        </p:nvSpPr>
        <p:spPr>
          <a:xfrm>
            <a:off x="655380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93" name="Line 6"/>
          <p:cNvSpPr/>
          <p:nvPr/>
        </p:nvSpPr>
        <p:spPr>
          <a:xfrm>
            <a:off x="64371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94" name="Line 7"/>
          <p:cNvSpPr/>
          <p:nvPr/>
        </p:nvSpPr>
        <p:spPr>
          <a:xfrm>
            <a:off x="63205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95" name="Line 8"/>
          <p:cNvSpPr/>
          <p:nvPr/>
        </p:nvSpPr>
        <p:spPr>
          <a:xfrm>
            <a:off x="620388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96" name="Line 9"/>
          <p:cNvSpPr/>
          <p:nvPr/>
        </p:nvSpPr>
        <p:spPr>
          <a:xfrm>
            <a:off x="608724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97" name="Line 10"/>
          <p:cNvSpPr/>
          <p:nvPr/>
        </p:nvSpPr>
        <p:spPr>
          <a:xfrm flipH="1">
            <a:off x="6014520" y="530928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98" name="Line 11"/>
          <p:cNvSpPr/>
          <p:nvPr/>
        </p:nvSpPr>
        <p:spPr>
          <a:xfrm flipH="1">
            <a:off x="6029280" y="544752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799" name="Line 12"/>
          <p:cNvSpPr/>
          <p:nvPr/>
        </p:nvSpPr>
        <p:spPr>
          <a:xfrm flipH="1">
            <a:off x="6044040" y="55854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00" name="Line 13"/>
          <p:cNvSpPr/>
          <p:nvPr/>
        </p:nvSpPr>
        <p:spPr>
          <a:xfrm>
            <a:off x="6058800" y="57240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01" name="Line 14"/>
          <p:cNvSpPr/>
          <p:nvPr/>
        </p:nvSpPr>
        <p:spPr>
          <a:xfrm flipH="1">
            <a:off x="6073560" y="586224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02" name="Line 15"/>
          <p:cNvSpPr/>
          <p:nvPr/>
        </p:nvSpPr>
        <p:spPr>
          <a:xfrm flipH="1">
            <a:off x="6087960" y="60001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03" name="Line 16"/>
          <p:cNvSpPr/>
          <p:nvPr/>
        </p:nvSpPr>
        <p:spPr>
          <a:xfrm flipH="1">
            <a:off x="6102720" y="61387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04" name="Line 17"/>
          <p:cNvSpPr/>
          <p:nvPr/>
        </p:nvSpPr>
        <p:spPr>
          <a:xfrm>
            <a:off x="70207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05" name="Line 18"/>
          <p:cNvSpPr/>
          <p:nvPr/>
        </p:nvSpPr>
        <p:spPr>
          <a:xfrm>
            <a:off x="690408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06" name="Line 19"/>
          <p:cNvSpPr/>
          <p:nvPr/>
        </p:nvSpPr>
        <p:spPr>
          <a:xfrm>
            <a:off x="678744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07" name="Line 20"/>
          <p:cNvSpPr/>
          <p:nvPr/>
        </p:nvSpPr>
        <p:spPr>
          <a:xfrm>
            <a:off x="66708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08" name="Line 21"/>
          <p:cNvSpPr/>
          <p:nvPr/>
        </p:nvSpPr>
        <p:spPr>
          <a:xfrm>
            <a:off x="655380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09" name="Line 22"/>
          <p:cNvSpPr/>
          <p:nvPr/>
        </p:nvSpPr>
        <p:spPr>
          <a:xfrm>
            <a:off x="64371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10" name="Line 23"/>
          <p:cNvSpPr/>
          <p:nvPr/>
        </p:nvSpPr>
        <p:spPr>
          <a:xfrm>
            <a:off x="63205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11" name="Line 24"/>
          <p:cNvSpPr/>
          <p:nvPr/>
        </p:nvSpPr>
        <p:spPr>
          <a:xfrm>
            <a:off x="620388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12" name="Line 25"/>
          <p:cNvSpPr/>
          <p:nvPr/>
        </p:nvSpPr>
        <p:spPr>
          <a:xfrm>
            <a:off x="608724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81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207840" y="5180040"/>
            <a:ext cx="579240" cy="497520"/>
          </a:xfrm>
          <a:prstGeom prst="rect">
            <a:avLst/>
          </a:prstGeom>
          <a:ln>
            <a:noFill/>
          </a:ln>
        </p:spPr>
      </p:pic>
      <p:pic>
        <p:nvPicPr>
          <p:cNvPr id="181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586560" y="5585400"/>
            <a:ext cx="579240" cy="497520"/>
          </a:xfrm>
          <a:prstGeom prst="rect">
            <a:avLst/>
          </a:prstGeom>
          <a:ln>
            <a:noFill/>
          </a:ln>
        </p:spPr>
      </p:pic>
      <p:sp>
        <p:nvSpPr>
          <p:cNvPr id="1815" name="TextShape 26"/>
          <p:cNvSpPr txBox="1"/>
          <p:nvPr/>
        </p:nvSpPr>
        <p:spPr>
          <a:xfrm>
            <a:off x="716400" y="1078200"/>
            <a:ext cx="3143520" cy="36468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User's Workspace Terminal</a:t>
            </a:r>
            <a:endParaRPr/>
          </a:p>
        </p:txBody>
      </p:sp>
      <p:sp>
        <p:nvSpPr>
          <p:cNvPr id="1816" name="Line 27"/>
          <p:cNvSpPr/>
          <p:nvPr/>
        </p:nvSpPr>
        <p:spPr>
          <a:xfrm flipH="1" flipV="1">
            <a:off x="6459120" y="3088800"/>
            <a:ext cx="8640" cy="5176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817" name="Line 28"/>
          <p:cNvSpPr/>
          <p:nvPr/>
        </p:nvSpPr>
        <p:spPr>
          <a:xfrm>
            <a:off x="6503040" y="4365720"/>
            <a:ext cx="720" cy="48240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818" name="TextShape 29"/>
          <p:cNvSpPr txBox="1"/>
          <p:nvPr/>
        </p:nvSpPr>
        <p:spPr>
          <a:xfrm>
            <a:off x="6239880" y="4848120"/>
            <a:ext cx="651600" cy="36468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819" name="TextShape 30"/>
          <p:cNvSpPr txBox="1"/>
          <p:nvPr/>
        </p:nvSpPr>
        <p:spPr>
          <a:xfrm>
            <a:off x="5153400" y="1080720"/>
            <a:ext cx="2692440" cy="36468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HUBzero Infrastructure</a:t>
            </a:r>
            <a:endParaRPr/>
          </a:p>
        </p:txBody>
      </p:sp>
      <p:sp>
        <p:nvSpPr>
          <p:cNvPr id="1820" name="TextShape 31"/>
          <p:cNvSpPr txBox="1"/>
          <p:nvPr/>
        </p:nvSpPr>
        <p:spPr>
          <a:xfrm>
            <a:off x="457200" y="258840"/>
            <a:ext cx="8229240" cy="62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Running locally in a Workspace</a:t>
            </a:r>
            <a:endParaRPr/>
          </a:p>
        </p:txBody>
      </p:sp>
      <p:pic>
        <p:nvPicPr>
          <p:cNvPr id="182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047360" y="1395000"/>
            <a:ext cx="1284120" cy="1352160"/>
          </a:xfrm>
          <a:prstGeom prst="rect">
            <a:avLst/>
          </a:prstGeom>
          <a:ln>
            <a:noFill/>
          </a:ln>
        </p:spPr>
      </p:pic>
      <p:sp>
        <p:nvSpPr>
          <p:cNvPr id="1822" name="TextShape 32"/>
          <p:cNvSpPr txBox="1"/>
          <p:nvPr/>
        </p:nvSpPr>
        <p:spPr>
          <a:xfrm>
            <a:off x="6239880" y="4848120"/>
            <a:ext cx="651600" cy="36468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pic>
        <p:nvPicPr>
          <p:cNvPr id="1823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4870800" y="1395000"/>
            <a:ext cx="2041560" cy="1550880"/>
          </a:xfrm>
          <a:prstGeom prst="rect">
            <a:avLst/>
          </a:prstGeom>
          <a:ln>
            <a:noFill/>
          </a:ln>
        </p:spPr>
      </p:pic>
      <p:sp>
        <p:nvSpPr>
          <p:cNvPr id="1824" name="CustomShape 33"/>
          <p:cNvSpPr/>
          <p:nvPr/>
        </p:nvSpPr>
        <p:spPr>
          <a:xfrm>
            <a:off x="390960" y="1586880"/>
            <a:ext cx="4069080" cy="850680"/>
          </a:xfrm>
          <a:prstGeom prst="wedgeRectCallout">
            <a:avLst>
              <a:gd name="adj1" fmla="val 30072"/>
              <a:gd name="adj2" fmla="val 8415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825" name="TextShape 34"/>
          <p:cNvSpPr txBox="1"/>
          <p:nvPr/>
        </p:nvSpPr>
        <p:spPr>
          <a:xfrm>
            <a:off x="397080" y="1615680"/>
            <a:ext cx="3617280" cy="83988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640">
                <a:solidFill>
                  <a:srgbClr val="000000"/>
                </a:solidFill>
                <a:latin typeface="Arial"/>
              </a:rPr>
              <a:t>$ echo hi</a:t>
            </a:r>
            <a:endParaRPr/>
          </a:p>
          <a:p>
            <a:r>
              <a:rPr lang="en-US" sz="1640">
                <a:solidFill>
                  <a:srgbClr val="000000"/>
                </a:solidFill>
                <a:latin typeface="Arial"/>
              </a:rPr>
              <a:t>hi</a:t>
            </a:r>
            <a:endParaRPr/>
          </a:p>
          <a:p>
            <a:r>
              <a:rPr lang="en-US" sz="1640">
                <a:solidFill>
                  <a:srgbClr val="000000"/>
                </a:solidFill>
                <a:latin typeface="Arial"/>
              </a:rPr>
              <a:t>$</a:t>
            </a:r>
            <a:endParaRPr/>
          </a:p>
        </p:txBody>
      </p:sp>
      <p:sp>
        <p:nvSpPr>
          <p:cNvPr id="1826" name="Line 35"/>
          <p:cNvSpPr/>
          <p:nvPr/>
        </p:nvSpPr>
        <p:spPr>
          <a:xfrm>
            <a:off x="5901120" y="1876680"/>
            <a:ext cx="603000" cy="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827" name="Line 36"/>
          <p:cNvSpPr/>
          <p:nvPr/>
        </p:nvSpPr>
        <p:spPr>
          <a:xfrm flipH="1">
            <a:off x="6467760" y="1851480"/>
            <a:ext cx="1250280" cy="2556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828" name="CustomShape 37"/>
          <p:cNvSpPr/>
          <p:nvPr/>
        </p:nvSpPr>
        <p:spPr>
          <a:xfrm>
            <a:off x="6067800" y="3765960"/>
            <a:ext cx="952560" cy="4975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Submit</a:t>
            </a:r>
            <a:endParaRPr/>
          </a:p>
          <a:p>
            <a:pPr algn="ctr"/>
            <a:r>
              <a:rPr lang="en-US">
                <a:latin typeface="Arial"/>
              </a:rPr>
              <a:t>Proxy</a:t>
            </a:r>
            <a:endParaRPr/>
          </a:p>
        </p:txBody>
      </p:sp>
      <p:sp>
        <p:nvSpPr>
          <p:cNvPr id="1829" name="Line 38"/>
          <p:cNvSpPr/>
          <p:nvPr/>
        </p:nvSpPr>
        <p:spPr>
          <a:xfrm>
            <a:off x="83271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30" name="Line 39"/>
          <p:cNvSpPr/>
          <p:nvPr/>
        </p:nvSpPr>
        <p:spPr>
          <a:xfrm>
            <a:off x="821016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31" name="Line 40"/>
          <p:cNvSpPr/>
          <p:nvPr/>
        </p:nvSpPr>
        <p:spPr>
          <a:xfrm>
            <a:off x="80935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32" name="Line 41"/>
          <p:cNvSpPr/>
          <p:nvPr/>
        </p:nvSpPr>
        <p:spPr>
          <a:xfrm>
            <a:off x="797688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33" name="Line 42"/>
          <p:cNvSpPr/>
          <p:nvPr/>
        </p:nvSpPr>
        <p:spPr>
          <a:xfrm>
            <a:off x="786024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34" name="Line 43"/>
          <p:cNvSpPr/>
          <p:nvPr/>
        </p:nvSpPr>
        <p:spPr>
          <a:xfrm>
            <a:off x="77436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35" name="Line 44"/>
          <p:cNvSpPr/>
          <p:nvPr/>
        </p:nvSpPr>
        <p:spPr>
          <a:xfrm>
            <a:off x="76269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36" name="Line 45"/>
          <p:cNvSpPr/>
          <p:nvPr/>
        </p:nvSpPr>
        <p:spPr>
          <a:xfrm>
            <a:off x="750996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37" name="Line 46"/>
          <p:cNvSpPr/>
          <p:nvPr/>
        </p:nvSpPr>
        <p:spPr>
          <a:xfrm>
            <a:off x="73933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38" name="Line 47"/>
          <p:cNvSpPr/>
          <p:nvPr/>
        </p:nvSpPr>
        <p:spPr>
          <a:xfrm flipH="1">
            <a:off x="7320960" y="530928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39" name="Line 48"/>
          <p:cNvSpPr/>
          <p:nvPr/>
        </p:nvSpPr>
        <p:spPr>
          <a:xfrm flipH="1">
            <a:off x="7335720" y="544752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40" name="Line 49"/>
          <p:cNvSpPr/>
          <p:nvPr/>
        </p:nvSpPr>
        <p:spPr>
          <a:xfrm flipH="1">
            <a:off x="7350480" y="55854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41" name="Line 50"/>
          <p:cNvSpPr/>
          <p:nvPr/>
        </p:nvSpPr>
        <p:spPr>
          <a:xfrm>
            <a:off x="7365240" y="57240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42" name="Line 51"/>
          <p:cNvSpPr/>
          <p:nvPr/>
        </p:nvSpPr>
        <p:spPr>
          <a:xfrm flipH="1">
            <a:off x="7380000" y="586224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43" name="Line 52"/>
          <p:cNvSpPr/>
          <p:nvPr/>
        </p:nvSpPr>
        <p:spPr>
          <a:xfrm flipH="1">
            <a:off x="7394400" y="60001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44" name="Line 53"/>
          <p:cNvSpPr/>
          <p:nvPr/>
        </p:nvSpPr>
        <p:spPr>
          <a:xfrm flipH="1">
            <a:off x="7409160" y="61387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45" name="Line 54"/>
          <p:cNvSpPr/>
          <p:nvPr/>
        </p:nvSpPr>
        <p:spPr>
          <a:xfrm>
            <a:off x="83271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46" name="Line 55"/>
          <p:cNvSpPr/>
          <p:nvPr/>
        </p:nvSpPr>
        <p:spPr>
          <a:xfrm>
            <a:off x="821016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47" name="Line 56"/>
          <p:cNvSpPr/>
          <p:nvPr/>
        </p:nvSpPr>
        <p:spPr>
          <a:xfrm>
            <a:off x="80935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48" name="Line 57"/>
          <p:cNvSpPr/>
          <p:nvPr/>
        </p:nvSpPr>
        <p:spPr>
          <a:xfrm>
            <a:off x="797688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49" name="Line 58"/>
          <p:cNvSpPr/>
          <p:nvPr/>
        </p:nvSpPr>
        <p:spPr>
          <a:xfrm>
            <a:off x="786024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50" name="Line 59"/>
          <p:cNvSpPr/>
          <p:nvPr/>
        </p:nvSpPr>
        <p:spPr>
          <a:xfrm>
            <a:off x="77436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51" name="Line 60"/>
          <p:cNvSpPr/>
          <p:nvPr/>
        </p:nvSpPr>
        <p:spPr>
          <a:xfrm>
            <a:off x="76269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52" name="Line 61"/>
          <p:cNvSpPr/>
          <p:nvPr/>
        </p:nvSpPr>
        <p:spPr>
          <a:xfrm>
            <a:off x="750996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53" name="Line 62"/>
          <p:cNvSpPr/>
          <p:nvPr/>
        </p:nvSpPr>
        <p:spPr>
          <a:xfrm>
            <a:off x="73933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854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514280" y="5180040"/>
            <a:ext cx="579240" cy="497520"/>
          </a:xfrm>
          <a:prstGeom prst="rect">
            <a:avLst/>
          </a:prstGeom>
          <a:ln>
            <a:noFill/>
          </a:ln>
        </p:spPr>
      </p:pic>
      <p:pic>
        <p:nvPicPr>
          <p:cNvPr id="1855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7892640" y="5585400"/>
            <a:ext cx="579240" cy="497520"/>
          </a:xfrm>
          <a:prstGeom prst="rect">
            <a:avLst/>
          </a:prstGeom>
          <a:ln>
            <a:noFill/>
          </a:ln>
        </p:spPr>
      </p:pic>
      <p:sp>
        <p:nvSpPr>
          <p:cNvPr id="1856" name="Line 63"/>
          <p:cNvSpPr/>
          <p:nvPr/>
        </p:nvSpPr>
        <p:spPr>
          <a:xfrm>
            <a:off x="6671880" y="4411800"/>
            <a:ext cx="1117800" cy="37260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857" name="TextShape 64"/>
          <p:cNvSpPr txBox="1"/>
          <p:nvPr/>
        </p:nvSpPr>
        <p:spPr>
          <a:xfrm>
            <a:off x="7546320" y="4848120"/>
            <a:ext cx="651600" cy="36468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858" name="TextShape 65"/>
          <p:cNvSpPr txBox="1"/>
          <p:nvPr/>
        </p:nvSpPr>
        <p:spPr>
          <a:xfrm>
            <a:off x="7546320" y="4848120"/>
            <a:ext cx="651600" cy="36468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859" name="Line 66"/>
          <p:cNvSpPr/>
          <p:nvPr/>
        </p:nvSpPr>
        <p:spPr>
          <a:xfrm>
            <a:off x="57474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60" name="Line 67"/>
          <p:cNvSpPr/>
          <p:nvPr/>
        </p:nvSpPr>
        <p:spPr>
          <a:xfrm>
            <a:off x="563040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61" name="Line 68"/>
          <p:cNvSpPr/>
          <p:nvPr/>
        </p:nvSpPr>
        <p:spPr>
          <a:xfrm>
            <a:off x="55137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62" name="Line 69"/>
          <p:cNvSpPr/>
          <p:nvPr/>
        </p:nvSpPr>
        <p:spPr>
          <a:xfrm>
            <a:off x="53971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63" name="Line 70"/>
          <p:cNvSpPr/>
          <p:nvPr/>
        </p:nvSpPr>
        <p:spPr>
          <a:xfrm>
            <a:off x="528012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64" name="Line 71"/>
          <p:cNvSpPr/>
          <p:nvPr/>
        </p:nvSpPr>
        <p:spPr>
          <a:xfrm>
            <a:off x="516348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65" name="Line 72"/>
          <p:cNvSpPr/>
          <p:nvPr/>
        </p:nvSpPr>
        <p:spPr>
          <a:xfrm>
            <a:off x="50472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66" name="Line 73"/>
          <p:cNvSpPr/>
          <p:nvPr/>
        </p:nvSpPr>
        <p:spPr>
          <a:xfrm>
            <a:off x="493020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67" name="Line 74"/>
          <p:cNvSpPr/>
          <p:nvPr/>
        </p:nvSpPr>
        <p:spPr>
          <a:xfrm>
            <a:off x="48135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68" name="Line 75"/>
          <p:cNvSpPr/>
          <p:nvPr/>
        </p:nvSpPr>
        <p:spPr>
          <a:xfrm flipH="1">
            <a:off x="4740840" y="530928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69" name="Line 76"/>
          <p:cNvSpPr/>
          <p:nvPr/>
        </p:nvSpPr>
        <p:spPr>
          <a:xfrm flipH="1">
            <a:off x="4755600" y="544752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70" name="Line 77"/>
          <p:cNvSpPr/>
          <p:nvPr/>
        </p:nvSpPr>
        <p:spPr>
          <a:xfrm flipH="1">
            <a:off x="4770360" y="55854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71" name="Line 78"/>
          <p:cNvSpPr/>
          <p:nvPr/>
        </p:nvSpPr>
        <p:spPr>
          <a:xfrm>
            <a:off x="4785120" y="57240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72" name="Line 79"/>
          <p:cNvSpPr/>
          <p:nvPr/>
        </p:nvSpPr>
        <p:spPr>
          <a:xfrm flipH="1">
            <a:off x="4799880" y="586224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73" name="Line 80"/>
          <p:cNvSpPr/>
          <p:nvPr/>
        </p:nvSpPr>
        <p:spPr>
          <a:xfrm flipH="1">
            <a:off x="4814280" y="60001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74" name="Line 81"/>
          <p:cNvSpPr/>
          <p:nvPr/>
        </p:nvSpPr>
        <p:spPr>
          <a:xfrm flipH="1">
            <a:off x="4829040" y="61387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75" name="Line 82"/>
          <p:cNvSpPr/>
          <p:nvPr/>
        </p:nvSpPr>
        <p:spPr>
          <a:xfrm>
            <a:off x="57474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76" name="Line 83"/>
          <p:cNvSpPr/>
          <p:nvPr/>
        </p:nvSpPr>
        <p:spPr>
          <a:xfrm>
            <a:off x="563040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77" name="Line 84"/>
          <p:cNvSpPr/>
          <p:nvPr/>
        </p:nvSpPr>
        <p:spPr>
          <a:xfrm>
            <a:off x="55137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78" name="Line 85"/>
          <p:cNvSpPr/>
          <p:nvPr/>
        </p:nvSpPr>
        <p:spPr>
          <a:xfrm>
            <a:off x="53971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79" name="Line 86"/>
          <p:cNvSpPr/>
          <p:nvPr/>
        </p:nvSpPr>
        <p:spPr>
          <a:xfrm>
            <a:off x="528012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80" name="Line 87"/>
          <p:cNvSpPr/>
          <p:nvPr/>
        </p:nvSpPr>
        <p:spPr>
          <a:xfrm>
            <a:off x="516348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81" name="Line 88"/>
          <p:cNvSpPr/>
          <p:nvPr/>
        </p:nvSpPr>
        <p:spPr>
          <a:xfrm>
            <a:off x="50472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82" name="Line 89"/>
          <p:cNvSpPr/>
          <p:nvPr/>
        </p:nvSpPr>
        <p:spPr>
          <a:xfrm>
            <a:off x="493020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83" name="Line 90"/>
          <p:cNvSpPr/>
          <p:nvPr/>
        </p:nvSpPr>
        <p:spPr>
          <a:xfrm>
            <a:off x="48135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884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4934160" y="5180040"/>
            <a:ext cx="579240" cy="497520"/>
          </a:xfrm>
          <a:prstGeom prst="rect">
            <a:avLst/>
          </a:prstGeom>
          <a:ln>
            <a:noFill/>
          </a:ln>
        </p:spPr>
      </p:pic>
      <p:pic>
        <p:nvPicPr>
          <p:cNvPr id="1885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5312880" y="5585400"/>
            <a:ext cx="579240" cy="497520"/>
          </a:xfrm>
          <a:prstGeom prst="rect">
            <a:avLst/>
          </a:prstGeom>
          <a:ln>
            <a:noFill/>
          </a:ln>
        </p:spPr>
      </p:pic>
      <p:sp>
        <p:nvSpPr>
          <p:cNvPr id="1886" name="Line 91"/>
          <p:cNvSpPr/>
          <p:nvPr/>
        </p:nvSpPr>
        <p:spPr>
          <a:xfrm flipH="1">
            <a:off x="5229720" y="4363920"/>
            <a:ext cx="1129680" cy="48420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887" name="TextShape 92"/>
          <p:cNvSpPr txBox="1"/>
          <p:nvPr/>
        </p:nvSpPr>
        <p:spPr>
          <a:xfrm>
            <a:off x="4966200" y="4848120"/>
            <a:ext cx="651600" cy="36468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888" name="TextShape 93"/>
          <p:cNvSpPr txBox="1"/>
          <p:nvPr/>
        </p:nvSpPr>
        <p:spPr>
          <a:xfrm>
            <a:off x="4966200" y="4848120"/>
            <a:ext cx="651600" cy="36468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889" name="CustomShape 94"/>
          <p:cNvSpPr/>
          <p:nvPr/>
        </p:nvSpPr>
        <p:spPr>
          <a:xfrm>
            <a:off x="6422040" y="1558800"/>
            <a:ext cx="625320" cy="601920"/>
          </a:xfrm>
          <a:prstGeom prst="wedgeRectCallout">
            <a:avLst>
              <a:gd name="adj1" fmla="val 23725"/>
              <a:gd name="adj2" fmla="val 16203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890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6469920" y="1625400"/>
            <a:ext cx="469800" cy="475560"/>
          </a:xfrm>
          <a:prstGeom prst="rect">
            <a:avLst/>
          </a:prstGeom>
          <a:ln>
            <a:noFill/>
          </a:ln>
        </p:spPr>
      </p:pic>
      <p:sp>
        <p:nvSpPr>
          <p:cNvPr id="1891" name="CustomShape 95"/>
          <p:cNvSpPr/>
          <p:nvPr/>
        </p:nvSpPr>
        <p:spPr>
          <a:xfrm>
            <a:off x="4628520" y="3041640"/>
            <a:ext cx="4111200" cy="33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92" name="TextShape 96"/>
          <p:cNvSpPr txBox="1"/>
          <p:nvPr/>
        </p:nvSpPr>
        <p:spPr>
          <a:xfrm>
            <a:off x="7056720" y="2815920"/>
            <a:ext cx="1441440" cy="91332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>
                <a:latin typeface="Arial"/>
              </a:rPr>
              <a:t>Tool Session</a:t>
            </a:r>
            <a:endParaRPr/>
          </a:p>
          <a:p>
            <a:pPr algn="ctr"/>
            <a:r>
              <a:rPr b="1" lang="en-US">
                <a:latin typeface="Arial"/>
              </a:rPr>
              <a:t>Containers</a:t>
            </a:r>
            <a:endParaRPr/>
          </a:p>
        </p:txBody>
      </p:sp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Line 1"/>
          <p:cNvSpPr/>
          <p:nvPr/>
        </p:nvSpPr>
        <p:spPr>
          <a:xfrm>
            <a:off x="69483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94" name="Line 2"/>
          <p:cNvSpPr/>
          <p:nvPr/>
        </p:nvSpPr>
        <p:spPr>
          <a:xfrm>
            <a:off x="683136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95" name="Line 3"/>
          <p:cNvSpPr/>
          <p:nvPr/>
        </p:nvSpPr>
        <p:spPr>
          <a:xfrm>
            <a:off x="67147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96" name="Line 4"/>
          <p:cNvSpPr/>
          <p:nvPr/>
        </p:nvSpPr>
        <p:spPr>
          <a:xfrm>
            <a:off x="659844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97" name="Line 5"/>
          <p:cNvSpPr/>
          <p:nvPr/>
        </p:nvSpPr>
        <p:spPr>
          <a:xfrm>
            <a:off x="648144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98" name="Line 6"/>
          <p:cNvSpPr/>
          <p:nvPr/>
        </p:nvSpPr>
        <p:spPr>
          <a:xfrm>
            <a:off x="63648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899" name="Line 7"/>
          <p:cNvSpPr/>
          <p:nvPr/>
        </p:nvSpPr>
        <p:spPr>
          <a:xfrm>
            <a:off x="62481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00" name="Line 8"/>
          <p:cNvSpPr/>
          <p:nvPr/>
        </p:nvSpPr>
        <p:spPr>
          <a:xfrm>
            <a:off x="613116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01" name="Line 9"/>
          <p:cNvSpPr/>
          <p:nvPr/>
        </p:nvSpPr>
        <p:spPr>
          <a:xfrm>
            <a:off x="60145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02" name="Line 10"/>
          <p:cNvSpPr/>
          <p:nvPr/>
        </p:nvSpPr>
        <p:spPr>
          <a:xfrm flipH="1">
            <a:off x="5942160" y="530928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03" name="Line 11"/>
          <p:cNvSpPr/>
          <p:nvPr/>
        </p:nvSpPr>
        <p:spPr>
          <a:xfrm flipH="1">
            <a:off x="5956920" y="544752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04" name="Line 12"/>
          <p:cNvSpPr/>
          <p:nvPr/>
        </p:nvSpPr>
        <p:spPr>
          <a:xfrm flipH="1">
            <a:off x="5971680" y="55854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05" name="Line 13"/>
          <p:cNvSpPr/>
          <p:nvPr/>
        </p:nvSpPr>
        <p:spPr>
          <a:xfrm>
            <a:off x="5986440" y="57240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06" name="Line 14"/>
          <p:cNvSpPr/>
          <p:nvPr/>
        </p:nvSpPr>
        <p:spPr>
          <a:xfrm flipH="1">
            <a:off x="6001200" y="586224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07" name="Line 15"/>
          <p:cNvSpPr/>
          <p:nvPr/>
        </p:nvSpPr>
        <p:spPr>
          <a:xfrm flipH="1">
            <a:off x="6015600" y="60001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08" name="Line 16"/>
          <p:cNvSpPr/>
          <p:nvPr/>
        </p:nvSpPr>
        <p:spPr>
          <a:xfrm flipH="1">
            <a:off x="6030360" y="61387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09" name="Line 17"/>
          <p:cNvSpPr/>
          <p:nvPr/>
        </p:nvSpPr>
        <p:spPr>
          <a:xfrm>
            <a:off x="69483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10" name="Line 18"/>
          <p:cNvSpPr/>
          <p:nvPr/>
        </p:nvSpPr>
        <p:spPr>
          <a:xfrm>
            <a:off x="683136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11" name="Line 19"/>
          <p:cNvSpPr/>
          <p:nvPr/>
        </p:nvSpPr>
        <p:spPr>
          <a:xfrm>
            <a:off x="67147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12" name="Line 20"/>
          <p:cNvSpPr/>
          <p:nvPr/>
        </p:nvSpPr>
        <p:spPr>
          <a:xfrm>
            <a:off x="659844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13" name="Line 21"/>
          <p:cNvSpPr/>
          <p:nvPr/>
        </p:nvSpPr>
        <p:spPr>
          <a:xfrm>
            <a:off x="648144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14" name="Line 22"/>
          <p:cNvSpPr/>
          <p:nvPr/>
        </p:nvSpPr>
        <p:spPr>
          <a:xfrm>
            <a:off x="63648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15" name="Line 23"/>
          <p:cNvSpPr/>
          <p:nvPr/>
        </p:nvSpPr>
        <p:spPr>
          <a:xfrm>
            <a:off x="62481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16" name="Line 24"/>
          <p:cNvSpPr/>
          <p:nvPr/>
        </p:nvSpPr>
        <p:spPr>
          <a:xfrm>
            <a:off x="613116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17" name="Line 25"/>
          <p:cNvSpPr/>
          <p:nvPr/>
        </p:nvSpPr>
        <p:spPr>
          <a:xfrm>
            <a:off x="60145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91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135480" y="5180040"/>
            <a:ext cx="579240" cy="497520"/>
          </a:xfrm>
          <a:prstGeom prst="rect">
            <a:avLst/>
          </a:prstGeom>
          <a:ln>
            <a:noFill/>
          </a:ln>
        </p:spPr>
      </p:pic>
      <p:pic>
        <p:nvPicPr>
          <p:cNvPr id="191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513840" y="5585400"/>
            <a:ext cx="579240" cy="497520"/>
          </a:xfrm>
          <a:prstGeom prst="rect">
            <a:avLst/>
          </a:prstGeom>
          <a:ln>
            <a:noFill/>
          </a:ln>
        </p:spPr>
      </p:pic>
      <p:sp>
        <p:nvSpPr>
          <p:cNvPr id="1920" name="TextShape 26"/>
          <p:cNvSpPr txBox="1"/>
          <p:nvPr/>
        </p:nvSpPr>
        <p:spPr>
          <a:xfrm>
            <a:off x="716400" y="1078200"/>
            <a:ext cx="3143520" cy="36468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User's Workspace Terminal</a:t>
            </a:r>
            <a:endParaRPr/>
          </a:p>
        </p:txBody>
      </p:sp>
      <p:sp>
        <p:nvSpPr>
          <p:cNvPr id="1921" name="TextShape 27"/>
          <p:cNvSpPr txBox="1"/>
          <p:nvPr/>
        </p:nvSpPr>
        <p:spPr>
          <a:xfrm>
            <a:off x="6167520" y="4848120"/>
            <a:ext cx="651600" cy="36468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922" name="TextShape 28"/>
          <p:cNvSpPr txBox="1"/>
          <p:nvPr/>
        </p:nvSpPr>
        <p:spPr>
          <a:xfrm>
            <a:off x="5153400" y="1080720"/>
            <a:ext cx="2692440" cy="36468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HUBzero Infrastructure</a:t>
            </a:r>
            <a:endParaRPr/>
          </a:p>
        </p:txBody>
      </p:sp>
      <p:sp>
        <p:nvSpPr>
          <p:cNvPr id="1923" name="TextShape 29"/>
          <p:cNvSpPr txBox="1"/>
          <p:nvPr/>
        </p:nvSpPr>
        <p:spPr>
          <a:xfrm>
            <a:off x="457200" y="258840"/>
            <a:ext cx="8229240" cy="62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Submitting from a Workspace</a:t>
            </a:r>
            <a:endParaRPr/>
          </a:p>
        </p:txBody>
      </p:sp>
      <p:pic>
        <p:nvPicPr>
          <p:cNvPr id="1924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047360" y="1395000"/>
            <a:ext cx="1284120" cy="1352160"/>
          </a:xfrm>
          <a:prstGeom prst="rect">
            <a:avLst/>
          </a:prstGeom>
          <a:ln>
            <a:noFill/>
          </a:ln>
        </p:spPr>
      </p:pic>
      <p:pic>
        <p:nvPicPr>
          <p:cNvPr id="1925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4870800" y="1395000"/>
            <a:ext cx="2041560" cy="1550880"/>
          </a:xfrm>
          <a:prstGeom prst="rect">
            <a:avLst/>
          </a:prstGeom>
          <a:ln>
            <a:noFill/>
          </a:ln>
        </p:spPr>
      </p:pic>
      <p:sp>
        <p:nvSpPr>
          <p:cNvPr id="1926" name="TextShape 30"/>
          <p:cNvSpPr txBox="1"/>
          <p:nvPr/>
        </p:nvSpPr>
        <p:spPr>
          <a:xfrm>
            <a:off x="7056720" y="2815920"/>
            <a:ext cx="1441440" cy="91332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b="1" lang="en-US">
                <a:latin typeface="Arial"/>
              </a:rPr>
              <a:t>Tool Session</a:t>
            </a:r>
            <a:endParaRPr/>
          </a:p>
          <a:p>
            <a:pPr algn="ctr"/>
            <a:r>
              <a:rPr b="1" lang="en-US">
                <a:latin typeface="Arial"/>
              </a:rPr>
              <a:t>Containers</a:t>
            </a:r>
            <a:endParaRPr/>
          </a:p>
        </p:txBody>
      </p:sp>
      <p:sp>
        <p:nvSpPr>
          <p:cNvPr id="1927" name="CustomShape 31"/>
          <p:cNvSpPr/>
          <p:nvPr/>
        </p:nvSpPr>
        <p:spPr>
          <a:xfrm>
            <a:off x="402480" y="1586880"/>
            <a:ext cx="4309200" cy="850680"/>
          </a:xfrm>
          <a:prstGeom prst="wedgeRectCallout">
            <a:avLst>
              <a:gd name="adj1" fmla="val 28332"/>
              <a:gd name="adj2" fmla="val 8415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928" name="TextShape 32"/>
          <p:cNvSpPr txBox="1"/>
          <p:nvPr/>
        </p:nvSpPr>
        <p:spPr>
          <a:xfrm>
            <a:off x="429480" y="1658880"/>
            <a:ext cx="4285440" cy="83988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640">
                <a:solidFill>
                  <a:srgbClr val="000000"/>
                </a:solidFill>
                <a:latin typeface="Arial"/>
              </a:rPr>
              <a:t>$ submit echo hi</a:t>
            </a:r>
            <a:endParaRPr/>
          </a:p>
          <a:p>
            <a:endParaRPr/>
          </a:p>
          <a:p>
            <a:endParaRPr/>
          </a:p>
        </p:txBody>
      </p:sp>
      <p:sp>
        <p:nvSpPr>
          <p:cNvPr id="1929" name="Line 33"/>
          <p:cNvSpPr/>
          <p:nvPr/>
        </p:nvSpPr>
        <p:spPr>
          <a:xfrm>
            <a:off x="5901120" y="1876680"/>
            <a:ext cx="603000" cy="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930" name="Line 34"/>
          <p:cNvSpPr/>
          <p:nvPr/>
        </p:nvSpPr>
        <p:spPr>
          <a:xfrm flipV="1">
            <a:off x="6467760" y="1876680"/>
            <a:ext cx="0" cy="121212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931" name="Line 35"/>
          <p:cNvSpPr/>
          <p:nvPr/>
        </p:nvSpPr>
        <p:spPr>
          <a:xfrm>
            <a:off x="82548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32" name="Line 36"/>
          <p:cNvSpPr/>
          <p:nvPr/>
        </p:nvSpPr>
        <p:spPr>
          <a:xfrm>
            <a:off x="813780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33" name="Line 37"/>
          <p:cNvSpPr/>
          <p:nvPr/>
        </p:nvSpPr>
        <p:spPr>
          <a:xfrm>
            <a:off x="80211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34" name="Line 38"/>
          <p:cNvSpPr/>
          <p:nvPr/>
        </p:nvSpPr>
        <p:spPr>
          <a:xfrm>
            <a:off x="79045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35" name="Line 39"/>
          <p:cNvSpPr/>
          <p:nvPr/>
        </p:nvSpPr>
        <p:spPr>
          <a:xfrm>
            <a:off x="778752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36" name="Line 40"/>
          <p:cNvSpPr/>
          <p:nvPr/>
        </p:nvSpPr>
        <p:spPr>
          <a:xfrm>
            <a:off x="767088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37" name="Line 41"/>
          <p:cNvSpPr/>
          <p:nvPr/>
        </p:nvSpPr>
        <p:spPr>
          <a:xfrm>
            <a:off x="75546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38" name="Line 42"/>
          <p:cNvSpPr/>
          <p:nvPr/>
        </p:nvSpPr>
        <p:spPr>
          <a:xfrm>
            <a:off x="743760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39" name="Line 43"/>
          <p:cNvSpPr/>
          <p:nvPr/>
        </p:nvSpPr>
        <p:spPr>
          <a:xfrm>
            <a:off x="73209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40" name="Line 44"/>
          <p:cNvSpPr/>
          <p:nvPr/>
        </p:nvSpPr>
        <p:spPr>
          <a:xfrm flipH="1">
            <a:off x="7248240" y="530928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41" name="Line 45"/>
          <p:cNvSpPr/>
          <p:nvPr/>
        </p:nvSpPr>
        <p:spPr>
          <a:xfrm flipH="1">
            <a:off x="7263000" y="544752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42" name="Line 46"/>
          <p:cNvSpPr/>
          <p:nvPr/>
        </p:nvSpPr>
        <p:spPr>
          <a:xfrm flipH="1">
            <a:off x="7277760" y="55854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43" name="Line 47"/>
          <p:cNvSpPr/>
          <p:nvPr/>
        </p:nvSpPr>
        <p:spPr>
          <a:xfrm>
            <a:off x="7292520" y="57240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44" name="Line 48"/>
          <p:cNvSpPr/>
          <p:nvPr/>
        </p:nvSpPr>
        <p:spPr>
          <a:xfrm flipH="1">
            <a:off x="7307280" y="586224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45" name="Line 49"/>
          <p:cNvSpPr/>
          <p:nvPr/>
        </p:nvSpPr>
        <p:spPr>
          <a:xfrm flipH="1">
            <a:off x="7321680" y="60001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46" name="Line 50"/>
          <p:cNvSpPr/>
          <p:nvPr/>
        </p:nvSpPr>
        <p:spPr>
          <a:xfrm flipH="1">
            <a:off x="7336440" y="61387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47" name="Line 51"/>
          <p:cNvSpPr/>
          <p:nvPr/>
        </p:nvSpPr>
        <p:spPr>
          <a:xfrm>
            <a:off x="82548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48" name="Line 52"/>
          <p:cNvSpPr/>
          <p:nvPr/>
        </p:nvSpPr>
        <p:spPr>
          <a:xfrm>
            <a:off x="813780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49" name="Line 53"/>
          <p:cNvSpPr/>
          <p:nvPr/>
        </p:nvSpPr>
        <p:spPr>
          <a:xfrm>
            <a:off x="80211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50" name="Line 54"/>
          <p:cNvSpPr/>
          <p:nvPr/>
        </p:nvSpPr>
        <p:spPr>
          <a:xfrm>
            <a:off x="79045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51" name="Line 55"/>
          <p:cNvSpPr/>
          <p:nvPr/>
        </p:nvSpPr>
        <p:spPr>
          <a:xfrm>
            <a:off x="778752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52" name="Line 56"/>
          <p:cNvSpPr/>
          <p:nvPr/>
        </p:nvSpPr>
        <p:spPr>
          <a:xfrm>
            <a:off x="767088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53" name="Line 57"/>
          <p:cNvSpPr/>
          <p:nvPr/>
        </p:nvSpPr>
        <p:spPr>
          <a:xfrm>
            <a:off x="75546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54" name="Line 58"/>
          <p:cNvSpPr/>
          <p:nvPr/>
        </p:nvSpPr>
        <p:spPr>
          <a:xfrm>
            <a:off x="743760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55" name="Line 59"/>
          <p:cNvSpPr/>
          <p:nvPr/>
        </p:nvSpPr>
        <p:spPr>
          <a:xfrm>
            <a:off x="73209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956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441560" y="5180040"/>
            <a:ext cx="579240" cy="497520"/>
          </a:xfrm>
          <a:prstGeom prst="rect">
            <a:avLst/>
          </a:prstGeom>
          <a:ln>
            <a:noFill/>
          </a:ln>
        </p:spPr>
      </p:pic>
      <p:pic>
        <p:nvPicPr>
          <p:cNvPr id="1957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7820280" y="5585400"/>
            <a:ext cx="579240" cy="497520"/>
          </a:xfrm>
          <a:prstGeom prst="rect">
            <a:avLst/>
          </a:prstGeom>
          <a:ln>
            <a:noFill/>
          </a:ln>
        </p:spPr>
      </p:pic>
      <p:sp>
        <p:nvSpPr>
          <p:cNvPr id="1958" name="Line 60"/>
          <p:cNvSpPr/>
          <p:nvPr/>
        </p:nvSpPr>
        <p:spPr>
          <a:xfrm>
            <a:off x="6623640" y="4375440"/>
            <a:ext cx="1118160" cy="4726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959" name="TextShape 61"/>
          <p:cNvSpPr txBox="1"/>
          <p:nvPr/>
        </p:nvSpPr>
        <p:spPr>
          <a:xfrm>
            <a:off x="7473600" y="4848120"/>
            <a:ext cx="651600" cy="36468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960" name="TextShape 62"/>
          <p:cNvSpPr txBox="1"/>
          <p:nvPr/>
        </p:nvSpPr>
        <p:spPr>
          <a:xfrm>
            <a:off x="7473600" y="4848120"/>
            <a:ext cx="651600" cy="36468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961" name="Line 63"/>
          <p:cNvSpPr/>
          <p:nvPr/>
        </p:nvSpPr>
        <p:spPr>
          <a:xfrm>
            <a:off x="567468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62" name="Line 64"/>
          <p:cNvSpPr/>
          <p:nvPr/>
        </p:nvSpPr>
        <p:spPr>
          <a:xfrm>
            <a:off x="555768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63" name="Line 65"/>
          <p:cNvSpPr/>
          <p:nvPr/>
        </p:nvSpPr>
        <p:spPr>
          <a:xfrm>
            <a:off x="54414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64" name="Line 66"/>
          <p:cNvSpPr/>
          <p:nvPr/>
        </p:nvSpPr>
        <p:spPr>
          <a:xfrm>
            <a:off x="53247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65" name="Line 67"/>
          <p:cNvSpPr/>
          <p:nvPr/>
        </p:nvSpPr>
        <p:spPr>
          <a:xfrm>
            <a:off x="520776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66" name="Line 68"/>
          <p:cNvSpPr/>
          <p:nvPr/>
        </p:nvSpPr>
        <p:spPr>
          <a:xfrm>
            <a:off x="50911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67" name="Line 69"/>
          <p:cNvSpPr/>
          <p:nvPr/>
        </p:nvSpPr>
        <p:spPr>
          <a:xfrm>
            <a:off x="497448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68" name="Line 70"/>
          <p:cNvSpPr/>
          <p:nvPr/>
        </p:nvSpPr>
        <p:spPr>
          <a:xfrm>
            <a:off x="485748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69" name="Line 71"/>
          <p:cNvSpPr/>
          <p:nvPr/>
        </p:nvSpPr>
        <p:spPr>
          <a:xfrm>
            <a:off x="47412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70" name="Line 72"/>
          <p:cNvSpPr/>
          <p:nvPr/>
        </p:nvSpPr>
        <p:spPr>
          <a:xfrm flipH="1">
            <a:off x="4668480" y="530928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71" name="Line 73"/>
          <p:cNvSpPr/>
          <p:nvPr/>
        </p:nvSpPr>
        <p:spPr>
          <a:xfrm flipH="1">
            <a:off x="4683240" y="544752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72" name="Line 74"/>
          <p:cNvSpPr/>
          <p:nvPr/>
        </p:nvSpPr>
        <p:spPr>
          <a:xfrm flipH="1">
            <a:off x="4698000" y="55854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73" name="Line 75"/>
          <p:cNvSpPr/>
          <p:nvPr/>
        </p:nvSpPr>
        <p:spPr>
          <a:xfrm>
            <a:off x="4712760" y="572400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74" name="Line 76"/>
          <p:cNvSpPr/>
          <p:nvPr/>
        </p:nvSpPr>
        <p:spPr>
          <a:xfrm flipH="1">
            <a:off x="4727520" y="5862240"/>
            <a:ext cx="112176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75" name="Line 77"/>
          <p:cNvSpPr/>
          <p:nvPr/>
        </p:nvSpPr>
        <p:spPr>
          <a:xfrm flipH="1">
            <a:off x="4741920" y="60001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76" name="Line 78"/>
          <p:cNvSpPr/>
          <p:nvPr/>
        </p:nvSpPr>
        <p:spPr>
          <a:xfrm flipH="1">
            <a:off x="4756680" y="6138720"/>
            <a:ext cx="1122120" cy="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77" name="Line 79"/>
          <p:cNvSpPr/>
          <p:nvPr/>
        </p:nvSpPr>
        <p:spPr>
          <a:xfrm>
            <a:off x="567468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78" name="Line 80"/>
          <p:cNvSpPr/>
          <p:nvPr/>
        </p:nvSpPr>
        <p:spPr>
          <a:xfrm>
            <a:off x="555768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79" name="Line 81"/>
          <p:cNvSpPr/>
          <p:nvPr/>
        </p:nvSpPr>
        <p:spPr>
          <a:xfrm>
            <a:off x="54414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80" name="Line 82"/>
          <p:cNvSpPr/>
          <p:nvPr/>
        </p:nvSpPr>
        <p:spPr>
          <a:xfrm>
            <a:off x="532476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81" name="Line 83"/>
          <p:cNvSpPr/>
          <p:nvPr/>
        </p:nvSpPr>
        <p:spPr>
          <a:xfrm>
            <a:off x="520776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82" name="Line 84"/>
          <p:cNvSpPr/>
          <p:nvPr/>
        </p:nvSpPr>
        <p:spPr>
          <a:xfrm>
            <a:off x="509112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83" name="Line 85"/>
          <p:cNvSpPr/>
          <p:nvPr/>
        </p:nvSpPr>
        <p:spPr>
          <a:xfrm>
            <a:off x="497448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84" name="Line 86"/>
          <p:cNvSpPr/>
          <p:nvPr/>
        </p:nvSpPr>
        <p:spPr>
          <a:xfrm>
            <a:off x="4857480" y="5205600"/>
            <a:ext cx="11664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sp>
        <p:nvSpPr>
          <p:cNvPr id="1985" name="Line 87"/>
          <p:cNvSpPr/>
          <p:nvPr/>
        </p:nvSpPr>
        <p:spPr>
          <a:xfrm>
            <a:off x="4741200" y="5205600"/>
            <a:ext cx="116280" cy="1036800"/>
          </a:xfrm>
          <a:prstGeom prst="line">
            <a:avLst/>
          </a:prstGeom>
          <a:ln w="9360">
            <a:solidFill>
              <a:srgbClr val="777777"/>
            </a:solidFill>
            <a:miter/>
          </a:ln>
        </p:spPr>
      </p:sp>
      <p:pic>
        <p:nvPicPr>
          <p:cNvPr id="1986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4861800" y="5180040"/>
            <a:ext cx="579240" cy="497520"/>
          </a:xfrm>
          <a:prstGeom prst="rect">
            <a:avLst/>
          </a:prstGeom>
          <a:ln>
            <a:noFill/>
          </a:ln>
        </p:spPr>
      </p:pic>
      <p:pic>
        <p:nvPicPr>
          <p:cNvPr id="1987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5240160" y="5585400"/>
            <a:ext cx="579240" cy="497520"/>
          </a:xfrm>
          <a:prstGeom prst="rect">
            <a:avLst/>
          </a:prstGeom>
          <a:ln>
            <a:noFill/>
          </a:ln>
        </p:spPr>
      </p:pic>
      <p:sp>
        <p:nvSpPr>
          <p:cNvPr id="1988" name="Line 88"/>
          <p:cNvSpPr/>
          <p:nvPr/>
        </p:nvSpPr>
        <p:spPr>
          <a:xfrm flipH="1">
            <a:off x="5157360" y="4363920"/>
            <a:ext cx="1129680" cy="48420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989" name="TextShape 89"/>
          <p:cNvSpPr txBox="1"/>
          <p:nvPr/>
        </p:nvSpPr>
        <p:spPr>
          <a:xfrm>
            <a:off x="4893840" y="4848120"/>
            <a:ext cx="651600" cy="36468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990" name="TextShape 90"/>
          <p:cNvSpPr txBox="1"/>
          <p:nvPr/>
        </p:nvSpPr>
        <p:spPr>
          <a:xfrm>
            <a:off x="4893840" y="4848120"/>
            <a:ext cx="651600" cy="36468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991" name="CustomShape 91"/>
          <p:cNvSpPr/>
          <p:nvPr/>
        </p:nvSpPr>
        <p:spPr>
          <a:xfrm>
            <a:off x="6287040" y="1582920"/>
            <a:ext cx="625320" cy="601920"/>
          </a:xfrm>
          <a:prstGeom prst="wedgeRectCallout">
            <a:avLst>
              <a:gd name="adj1" fmla="val 23725"/>
              <a:gd name="adj2" fmla="val 16203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1992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6334920" y="1649520"/>
            <a:ext cx="469440" cy="475560"/>
          </a:xfrm>
          <a:prstGeom prst="rect">
            <a:avLst/>
          </a:prstGeom>
          <a:ln>
            <a:noFill/>
          </a:ln>
        </p:spPr>
      </p:pic>
      <p:sp>
        <p:nvSpPr>
          <p:cNvPr id="1993" name="Line 92"/>
          <p:cNvSpPr/>
          <p:nvPr/>
        </p:nvSpPr>
        <p:spPr>
          <a:xfrm flipV="1">
            <a:off x="6467400" y="3022560"/>
            <a:ext cx="0" cy="2391840"/>
          </a:xfrm>
          <a:prstGeom prst="line">
            <a:avLst/>
          </a:prstGeom>
          <a:ln w="73080">
            <a:solidFill>
              <a:srgbClr val="ffff00"/>
            </a:solidFill>
            <a:round/>
          </a:ln>
        </p:spPr>
      </p:sp>
      <p:sp>
        <p:nvSpPr>
          <p:cNvPr id="1994" name="Line 93"/>
          <p:cNvSpPr/>
          <p:nvPr/>
        </p:nvSpPr>
        <p:spPr>
          <a:xfrm flipV="1">
            <a:off x="6470640" y="3055680"/>
            <a:ext cx="3600" cy="51768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995" name="Line 94"/>
          <p:cNvSpPr/>
          <p:nvPr/>
        </p:nvSpPr>
        <p:spPr>
          <a:xfrm>
            <a:off x="6462000" y="4332600"/>
            <a:ext cx="720" cy="48240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sp>
      <p:sp>
        <p:nvSpPr>
          <p:cNvPr id="1996" name="TextShape 95"/>
          <p:cNvSpPr txBox="1"/>
          <p:nvPr/>
        </p:nvSpPr>
        <p:spPr>
          <a:xfrm>
            <a:off x="6167520" y="4848120"/>
            <a:ext cx="651600" cy="36468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Arial"/>
              </a:rPr>
              <a:t>Grid</a:t>
            </a:r>
            <a:endParaRPr/>
          </a:p>
        </p:txBody>
      </p:sp>
      <p:sp>
        <p:nvSpPr>
          <p:cNvPr id="1997" name="CustomShape 96"/>
          <p:cNvSpPr/>
          <p:nvPr/>
        </p:nvSpPr>
        <p:spPr>
          <a:xfrm>
            <a:off x="5994720" y="3765960"/>
            <a:ext cx="952560" cy="4975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rIns="90000" tIns="45000" bIns="45000" anchor="ctr"/>
          <a:p>
            <a:pPr algn="ctr"/>
            <a:r>
              <a:rPr lang="en-US">
                <a:latin typeface="Arial"/>
              </a:rPr>
              <a:t>Submit</a:t>
            </a:r>
            <a:endParaRPr/>
          </a:p>
          <a:p>
            <a:pPr algn="ctr"/>
            <a:r>
              <a:rPr lang="en-US">
                <a:latin typeface="Arial"/>
              </a:rPr>
              <a:t>Proxy</a:t>
            </a:r>
            <a:endParaRPr/>
          </a:p>
        </p:txBody>
      </p:sp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504000" y="285120"/>
            <a:ext cx="907164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CNTbands</a:t>
            </a:r>
            <a:endParaRPr/>
          </a:p>
        </p:txBody>
      </p:sp>
      <p:sp>
        <p:nvSpPr>
          <p:cNvPr id="134" name="TextShape 2"/>
          <p:cNvSpPr txBox="1"/>
          <p:nvPr/>
        </p:nvSpPr>
        <p:spPr>
          <a:xfrm>
            <a:off x="492840" y="5740560"/>
            <a:ext cx="5757120" cy="1716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2200">
                <a:latin typeface="Arial"/>
              </a:rPr>
              <a:t>CNTbands</a:t>
            </a:r>
            <a:endParaRPr/>
          </a:p>
          <a:p>
            <a:r>
              <a:rPr lang="en-US">
                <a:latin typeface="Arial"/>
              </a:rPr>
              <a:t>Science Domain: Nanoelectronics</a:t>
            </a:r>
            <a:endParaRPr/>
          </a:p>
          <a:p>
            <a:r>
              <a:rPr lang="en-US">
                <a:latin typeface="Arial"/>
              </a:rPr>
              <a:t>Scientists: Lundstrom et al. (Purdue) </a:t>
            </a:r>
            <a:endParaRPr/>
          </a:p>
          <a:p>
            <a:r>
              <a:rPr lang="en-US">
                <a:latin typeface="Arial"/>
              </a:rPr>
              <a:t>https://nanohub.org/resources/cntbands-ext</a:t>
            </a:r>
            <a:endParaRPr/>
          </a:p>
        </p:txBody>
      </p:sp>
      <p:pic>
        <p:nvPicPr>
          <p:cNvPr id="13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27840" y="1316880"/>
            <a:ext cx="7095600" cy="3895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504000" y="285120"/>
            <a:ext cx="907164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CNTbands</a:t>
            </a:r>
            <a:endParaRPr/>
          </a:p>
        </p:txBody>
      </p:sp>
      <p:sp>
        <p:nvSpPr>
          <p:cNvPr id="137" name="TextShape 2"/>
          <p:cNvSpPr txBox="1"/>
          <p:nvPr/>
        </p:nvSpPr>
        <p:spPr>
          <a:xfrm>
            <a:off x="492840" y="5740560"/>
            <a:ext cx="5757120" cy="1716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2200">
                <a:latin typeface="Arial"/>
              </a:rPr>
              <a:t>CNTbands</a:t>
            </a:r>
            <a:endParaRPr/>
          </a:p>
          <a:p>
            <a:r>
              <a:rPr lang="en-US">
                <a:latin typeface="Arial"/>
              </a:rPr>
              <a:t>Science Domain: Nanoelectronics</a:t>
            </a:r>
            <a:endParaRPr/>
          </a:p>
          <a:p>
            <a:r>
              <a:rPr lang="en-US">
                <a:latin typeface="Arial"/>
              </a:rPr>
              <a:t>Scientists: Lundstrom et al. (Purdue) </a:t>
            </a:r>
            <a:endParaRPr/>
          </a:p>
          <a:p>
            <a:r>
              <a:rPr lang="en-US">
                <a:latin typeface="Arial"/>
              </a:rPr>
              <a:t>https://nanohub.org/resources/cntbands-ext</a:t>
            </a:r>
            <a:endParaRPr/>
          </a:p>
        </p:txBody>
      </p:sp>
      <p:pic>
        <p:nvPicPr>
          <p:cNvPr id="13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47680" y="1188720"/>
            <a:ext cx="2769840" cy="1920240"/>
          </a:xfrm>
          <a:prstGeom prst="rect">
            <a:avLst/>
          </a:prstGeom>
          <a:ln>
            <a:noFill/>
          </a:ln>
        </p:spPr>
      </p:pic>
      <p:pic>
        <p:nvPicPr>
          <p:cNvPr id="13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913480" y="1231200"/>
            <a:ext cx="4140000" cy="5986440"/>
          </a:xfrm>
          <a:prstGeom prst="rect">
            <a:avLst/>
          </a:prstGeom>
          <a:ln>
            <a:noFill/>
          </a:ln>
        </p:spPr>
      </p:pic>
      <p:pic>
        <p:nvPicPr>
          <p:cNvPr id="14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309800" y="1073160"/>
            <a:ext cx="2482200" cy="1455120"/>
          </a:xfrm>
          <a:prstGeom prst="rect">
            <a:avLst/>
          </a:prstGeom>
          <a:ln>
            <a:noFill/>
          </a:ln>
        </p:spPr>
      </p:pic>
      <p:pic>
        <p:nvPicPr>
          <p:cNvPr id="141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7309440" y="2625480"/>
            <a:ext cx="2482560" cy="1478520"/>
          </a:xfrm>
          <a:prstGeom prst="rect">
            <a:avLst/>
          </a:prstGeom>
          <a:ln>
            <a:noFill/>
          </a:ln>
        </p:spPr>
      </p:pic>
      <p:pic>
        <p:nvPicPr>
          <p:cNvPr id="142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309800" y="4208760"/>
            <a:ext cx="2482560" cy="1478520"/>
          </a:xfrm>
          <a:prstGeom prst="rect">
            <a:avLst/>
          </a:prstGeom>
          <a:ln>
            <a:noFill/>
          </a:ln>
        </p:spPr>
      </p:pic>
      <p:sp>
        <p:nvSpPr>
          <p:cNvPr id="143" name="Line 3"/>
          <p:cNvSpPr/>
          <p:nvPr/>
        </p:nvSpPr>
        <p:spPr>
          <a:xfrm>
            <a:off x="2913480" y="1645920"/>
            <a:ext cx="835560" cy="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144" name="Line 4"/>
          <p:cNvSpPr/>
          <p:nvPr/>
        </p:nvSpPr>
        <p:spPr>
          <a:xfrm flipV="1">
            <a:off x="6583680" y="1920240"/>
            <a:ext cx="2011680" cy="466344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145" name="Line 5"/>
          <p:cNvSpPr/>
          <p:nvPr/>
        </p:nvSpPr>
        <p:spPr>
          <a:xfrm flipV="1">
            <a:off x="6583680" y="3383280"/>
            <a:ext cx="2002680" cy="320976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146" name="Line 6"/>
          <p:cNvSpPr/>
          <p:nvPr/>
        </p:nvSpPr>
        <p:spPr>
          <a:xfrm flipV="1">
            <a:off x="6574680" y="4937760"/>
            <a:ext cx="2020680" cy="165528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504360" y="285480"/>
            <a:ext cx="907164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1990s – Pre CNTbands</a:t>
            </a:r>
            <a:endParaRPr/>
          </a:p>
        </p:txBody>
      </p:sp>
      <p:pic>
        <p:nvPicPr>
          <p:cNvPr id="14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00" y="1188720"/>
            <a:ext cx="9966960" cy="6126480"/>
          </a:xfrm>
          <a:prstGeom prst="rect">
            <a:avLst/>
          </a:prstGeom>
          <a:ln>
            <a:noFill/>
          </a:ln>
        </p:spPr>
      </p:pic>
      <p:sp>
        <p:nvSpPr>
          <p:cNvPr id="149" name="CustomShape 2"/>
          <p:cNvSpPr/>
          <p:nvPr/>
        </p:nvSpPr>
        <p:spPr>
          <a:xfrm>
            <a:off x="5212080" y="1554480"/>
            <a:ext cx="2011680" cy="1737360"/>
          </a:xfrm>
          <a:prstGeom prst="wedgeRectCallout">
            <a:avLst>
              <a:gd name="adj1" fmla="val 14948"/>
              <a:gd name="adj2" fmla="val 24920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15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303520" y="1645920"/>
            <a:ext cx="731520" cy="754200"/>
          </a:xfrm>
          <a:prstGeom prst="rect">
            <a:avLst/>
          </a:prstGeom>
          <a:ln>
            <a:noFill/>
          </a:ln>
        </p:spPr>
      </p:pic>
      <p:sp>
        <p:nvSpPr>
          <p:cNvPr id="151" name="CustomShape 3"/>
          <p:cNvSpPr/>
          <p:nvPr/>
        </p:nvSpPr>
        <p:spPr>
          <a:xfrm rot="19981800">
            <a:off x="6257880" y="16063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52" name="Line 4"/>
          <p:cNvSpPr/>
          <p:nvPr/>
        </p:nvSpPr>
        <p:spPr>
          <a:xfrm flipV="1">
            <a:off x="6251400" y="162000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3" name="Line 5"/>
          <p:cNvSpPr/>
          <p:nvPr/>
        </p:nvSpPr>
        <p:spPr>
          <a:xfrm flipV="1">
            <a:off x="6282720" y="1744200"/>
            <a:ext cx="184680" cy="93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4" name="Line 6"/>
          <p:cNvSpPr/>
          <p:nvPr/>
        </p:nvSpPr>
        <p:spPr>
          <a:xfrm flipV="1">
            <a:off x="6314400" y="1774800"/>
            <a:ext cx="245880" cy="1249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5" name="Line 7"/>
          <p:cNvSpPr/>
          <p:nvPr/>
        </p:nvSpPr>
        <p:spPr>
          <a:xfrm flipV="1">
            <a:off x="6345720" y="1805040"/>
            <a:ext cx="30744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6" name="Line 8"/>
          <p:cNvSpPr/>
          <p:nvPr/>
        </p:nvSpPr>
        <p:spPr>
          <a:xfrm flipV="1">
            <a:off x="6376680" y="18662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7" name="CustomShape 9"/>
          <p:cNvSpPr/>
          <p:nvPr/>
        </p:nvSpPr>
        <p:spPr>
          <a:xfrm rot="1347000">
            <a:off x="6561720" y="169128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58" name="Line 10"/>
          <p:cNvSpPr/>
          <p:nvPr/>
        </p:nvSpPr>
        <p:spPr>
          <a:xfrm>
            <a:off x="6722640" y="171000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59" name="Line 11"/>
          <p:cNvSpPr/>
          <p:nvPr/>
        </p:nvSpPr>
        <p:spPr>
          <a:xfrm>
            <a:off x="6696360" y="1773720"/>
            <a:ext cx="191160" cy="7884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60" name="Line 12"/>
          <p:cNvSpPr/>
          <p:nvPr/>
        </p:nvSpPr>
        <p:spPr>
          <a:xfrm>
            <a:off x="6669720" y="1837800"/>
            <a:ext cx="255240" cy="1054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61" name="Line 13"/>
          <p:cNvSpPr/>
          <p:nvPr/>
        </p:nvSpPr>
        <p:spPr>
          <a:xfrm>
            <a:off x="6643440" y="190188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62" name="Line 14"/>
          <p:cNvSpPr/>
          <p:nvPr/>
        </p:nvSpPr>
        <p:spPr>
          <a:xfrm>
            <a:off x="6617160" y="196524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63" name="CustomShape 15"/>
          <p:cNvSpPr/>
          <p:nvPr/>
        </p:nvSpPr>
        <p:spPr>
          <a:xfrm>
            <a:off x="6332040" y="178560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64" name="Line 16"/>
          <p:cNvSpPr/>
          <p:nvPr/>
        </p:nvSpPr>
        <p:spPr>
          <a:xfrm>
            <a:off x="6400800" y="185472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65" name="Line 17"/>
          <p:cNvSpPr/>
          <p:nvPr/>
        </p:nvSpPr>
        <p:spPr>
          <a:xfrm>
            <a:off x="6400800" y="192348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66" name="Line 18"/>
          <p:cNvSpPr/>
          <p:nvPr/>
        </p:nvSpPr>
        <p:spPr>
          <a:xfrm>
            <a:off x="6400800" y="199296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67" name="Line 19"/>
          <p:cNvSpPr/>
          <p:nvPr/>
        </p:nvSpPr>
        <p:spPr>
          <a:xfrm>
            <a:off x="6400800" y="20620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68" name="Line 20"/>
          <p:cNvSpPr/>
          <p:nvPr/>
        </p:nvSpPr>
        <p:spPr>
          <a:xfrm>
            <a:off x="6400800" y="21308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69" name="TextShape 21"/>
          <p:cNvSpPr txBox="1"/>
          <p:nvPr/>
        </p:nvSpPr>
        <p:spPr>
          <a:xfrm>
            <a:off x="5347080" y="2433600"/>
            <a:ext cx="17658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M.P. Anantram</a:t>
            </a:r>
            <a:endParaRPr/>
          </a:p>
          <a:p>
            <a:r>
              <a:rPr lang="en-US">
                <a:latin typeface="Arial"/>
              </a:rPr>
              <a:t>Ph.D Student</a:t>
            </a:r>
            <a:endParaRPr/>
          </a:p>
          <a:p>
            <a:r>
              <a:rPr lang="en-US">
                <a:latin typeface="Arial"/>
              </a:rPr>
              <a:t>NanoStructures</a:t>
            </a:r>
            <a:endParaRPr/>
          </a:p>
        </p:txBody>
      </p:sp>
      <p:pic>
        <p:nvPicPr>
          <p:cNvPr id="17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6158880" y="2144520"/>
            <a:ext cx="914400" cy="255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504360" y="285480"/>
            <a:ext cx="907164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2002 – CNTbands Ideas</a:t>
            </a:r>
            <a:endParaRPr/>
          </a:p>
        </p:txBody>
      </p:sp>
      <p:pic>
        <p:nvPicPr>
          <p:cNvPr id="17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00" y="1188720"/>
            <a:ext cx="9966960" cy="6126480"/>
          </a:xfrm>
          <a:prstGeom prst="rect">
            <a:avLst/>
          </a:prstGeom>
          <a:ln>
            <a:noFill/>
          </a:ln>
        </p:spPr>
      </p:pic>
      <p:sp>
        <p:nvSpPr>
          <p:cNvPr id="173" name="CustomShape 2"/>
          <p:cNvSpPr/>
          <p:nvPr/>
        </p:nvSpPr>
        <p:spPr>
          <a:xfrm>
            <a:off x="5212080" y="2233440"/>
            <a:ext cx="2926080" cy="1048320"/>
          </a:xfrm>
          <a:prstGeom prst="wedgeRectCallout">
            <a:avLst>
              <a:gd name="adj1" fmla="val 10277"/>
              <a:gd name="adj2" fmla="val 27101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17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339520" y="2355840"/>
            <a:ext cx="548640" cy="754200"/>
          </a:xfrm>
          <a:prstGeom prst="rect">
            <a:avLst/>
          </a:prstGeom>
          <a:ln>
            <a:noFill/>
          </a:ln>
        </p:spPr>
      </p:pic>
      <p:sp>
        <p:nvSpPr>
          <p:cNvPr id="175" name="TextShape 3"/>
          <p:cNvSpPr txBox="1"/>
          <p:nvPr/>
        </p:nvSpPr>
        <p:spPr>
          <a:xfrm>
            <a:off x="5943600" y="2313360"/>
            <a:ext cx="20934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Jing Guo</a:t>
            </a:r>
            <a:endParaRPr/>
          </a:p>
          <a:p>
            <a:r>
              <a:rPr lang="en-US">
                <a:latin typeface="Arial"/>
              </a:rPr>
              <a:t>Ph.D Student</a:t>
            </a:r>
            <a:endParaRPr/>
          </a:p>
          <a:p>
            <a:r>
              <a:rPr lang="en-US">
                <a:latin typeface="Arial"/>
              </a:rPr>
              <a:t>Carbon Nanotubes</a:t>
            </a:r>
            <a:endParaRPr/>
          </a:p>
        </p:txBody>
      </p:sp>
      <p:sp>
        <p:nvSpPr>
          <p:cNvPr id="176" name="CustomShape 4"/>
          <p:cNvSpPr/>
          <p:nvPr/>
        </p:nvSpPr>
        <p:spPr>
          <a:xfrm>
            <a:off x="182880" y="1554480"/>
            <a:ext cx="2011680" cy="1737360"/>
          </a:xfrm>
          <a:prstGeom prst="wedgeRectCallout">
            <a:avLst>
              <a:gd name="adj1" fmla="val 7184"/>
              <a:gd name="adj2" fmla="val 25233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17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4320" y="1645920"/>
            <a:ext cx="731520" cy="754200"/>
          </a:xfrm>
          <a:prstGeom prst="rect">
            <a:avLst/>
          </a:prstGeom>
          <a:ln>
            <a:noFill/>
          </a:ln>
        </p:spPr>
      </p:pic>
      <p:sp>
        <p:nvSpPr>
          <p:cNvPr id="178" name="CustomShape 5"/>
          <p:cNvSpPr/>
          <p:nvPr/>
        </p:nvSpPr>
        <p:spPr>
          <a:xfrm rot="19981800">
            <a:off x="1228680" y="16063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79" name="Line 6"/>
          <p:cNvSpPr/>
          <p:nvPr/>
        </p:nvSpPr>
        <p:spPr>
          <a:xfrm flipV="1">
            <a:off x="1222200" y="162000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80" name="Line 7"/>
          <p:cNvSpPr/>
          <p:nvPr/>
        </p:nvSpPr>
        <p:spPr>
          <a:xfrm flipV="1">
            <a:off x="1253520" y="1744200"/>
            <a:ext cx="184680" cy="93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81" name="Line 8"/>
          <p:cNvSpPr/>
          <p:nvPr/>
        </p:nvSpPr>
        <p:spPr>
          <a:xfrm flipV="1">
            <a:off x="1285200" y="1774800"/>
            <a:ext cx="245880" cy="1249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82" name="Line 9"/>
          <p:cNvSpPr/>
          <p:nvPr/>
        </p:nvSpPr>
        <p:spPr>
          <a:xfrm flipV="1">
            <a:off x="1316520" y="1805040"/>
            <a:ext cx="30744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83" name="Line 10"/>
          <p:cNvSpPr/>
          <p:nvPr/>
        </p:nvSpPr>
        <p:spPr>
          <a:xfrm flipV="1">
            <a:off x="1347480" y="18662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84" name="CustomShape 11"/>
          <p:cNvSpPr/>
          <p:nvPr/>
        </p:nvSpPr>
        <p:spPr>
          <a:xfrm rot="1347000">
            <a:off x="1532520" y="169128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85" name="Line 12"/>
          <p:cNvSpPr/>
          <p:nvPr/>
        </p:nvSpPr>
        <p:spPr>
          <a:xfrm>
            <a:off x="1693440" y="171000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86" name="Line 13"/>
          <p:cNvSpPr/>
          <p:nvPr/>
        </p:nvSpPr>
        <p:spPr>
          <a:xfrm>
            <a:off x="1667160" y="1773720"/>
            <a:ext cx="191160" cy="7884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87" name="Line 14"/>
          <p:cNvSpPr/>
          <p:nvPr/>
        </p:nvSpPr>
        <p:spPr>
          <a:xfrm>
            <a:off x="1640520" y="1837800"/>
            <a:ext cx="255240" cy="1054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88" name="Line 15"/>
          <p:cNvSpPr/>
          <p:nvPr/>
        </p:nvSpPr>
        <p:spPr>
          <a:xfrm>
            <a:off x="1614240" y="190188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89" name="Line 16"/>
          <p:cNvSpPr/>
          <p:nvPr/>
        </p:nvSpPr>
        <p:spPr>
          <a:xfrm>
            <a:off x="1587960" y="196524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0" name="CustomShape 17"/>
          <p:cNvSpPr/>
          <p:nvPr/>
        </p:nvSpPr>
        <p:spPr>
          <a:xfrm>
            <a:off x="1302840" y="178560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191" name="Line 18"/>
          <p:cNvSpPr/>
          <p:nvPr/>
        </p:nvSpPr>
        <p:spPr>
          <a:xfrm>
            <a:off x="1371600" y="185472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2" name="Line 19"/>
          <p:cNvSpPr/>
          <p:nvPr/>
        </p:nvSpPr>
        <p:spPr>
          <a:xfrm>
            <a:off x="1371600" y="192348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3" name="Line 20"/>
          <p:cNvSpPr/>
          <p:nvPr/>
        </p:nvSpPr>
        <p:spPr>
          <a:xfrm>
            <a:off x="1371600" y="199296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4" name="Line 21"/>
          <p:cNvSpPr/>
          <p:nvPr/>
        </p:nvSpPr>
        <p:spPr>
          <a:xfrm>
            <a:off x="1371600" y="20620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5" name="Line 22"/>
          <p:cNvSpPr/>
          <p:nvPr/>
        </p:nvSpPr>
        <p:spPr>
          <a:xfrm>
            <a:off x="1371600" y="21308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196" name="TextShape 23"/>
          <p:cNvSpPr txBox="1"/>
          <p:nvPr/>
        </p:nvSpPr>
        <p:spPr>
          <a:xfrm>
            <a:off x="317880" y="2433600"/>
            <a:ext cx="17658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M.P. Anantram</a:t>
            </a:r>
            <a:endParaRPr/>
          </a:p>
          <a:p>
            <a:r>
              <a:rPr lang="en-US">
                <a:latin typeface="Arial"/>
              </a:rPr>
              <a:t>Ph.D Student</a:t>
            </a:r>
            <a:endParaRPr/>
          </a:p>
          <a:p>
            <a:r>
              <a:rPr lang="en-US">
                <a:latin typeface="Arial"/>
              </a:rPr>
              <a:t>NanoStructures</a:t>
            </a:r>
            <a:endParaRPr/>
          </a:p>
        </p:txBody>
      </p:sp>
      <p:pic>
        <p:nvPicPr>
          <p:cNvPr id="197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1129680" y="2144520"/>
            <a:ext cx="914400" cy="255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504360" y="285480"/>
            <a:ext cx="907164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2002 – CNTbands Registered</a:t>
            </a:r>
            <a:endParaRPr/>
          </a:p>
        </p:txBody>
      </p:sp>
      <p:pic>
        <p:nvPicPr>
          <p:cNvPr id="19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00" y="1188720"/>
            <a:ext cx="9966960" cy="6126480"/>
          </a:xfrm>
          <a:prstGeom prst="rect">
            <a:avLst/>
          </a:prstGeom>
          <a:ln>
            <a:noFill/>
          </a:ln>
        </p:spPr>
      </p:pic>
      <p:sp>
        <p:nvSpPr>
          <p:cNvPr id="200" name="CustomShape 2"/>
          <p:cNvSpPr/>
          <p:nvPr/>
        </p:nvSpPr>
        <p:spPr>
          <a:xfrm>
            <a:off x="5212080" y="1737360"/>
            <a:ext cx="2926080" cy="1544400"/>
          </a:xfrm>
          <a:prstGeom prst="wedgeRectCallout">
            <a:avLst>
              <a:gd name="adj1" fmla="val 10277"/>
              <a:gd name="adj2" fmla="val 25335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20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339520" y="1779840"/>
            <a:ext cx="548640" cy="754200"/>
          </a:xfrm>
          <a:prstGeom prst="rect">
            <a:avLst/>
          </a:prstGeom>
          <a:ln>
            <a:noFill/>
          </a:ln>
        </p:spPr>
      </p:pic>
      <p:sp>
        <p:nvSpPr>
          <p:cNvPr id="202" name="TextShape 3"/>
          <p:cNvSpPr txBox="1"/>
          <p:nvPr/>
        </p:nvSpPr>
        <p:spPr>
          <a:xfrm>
            <a:off x="5943600" y="1737360"/>
            <a:ext cx="20934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Jing Guo</a:t>
            </a:r>
            <a:endParaRPr/>
          </a:p>
          <a:p>
            <a:r>
              <a:rPr lang="en-US">
                <a:latin typeface="Arial"/>
              </a:rPr>
              <a:t>Ph.D Student</a:t>
            </a:r>
            <a:endParaRPr/>
          </a:p>
          <a:p>
            <a:r>
              <a:rPr lang="en-US">
                <a:latin typeface="Arial"/>
              </a:rPr>
              <a:t>Carbon Nanotubes</a:t>
            </a:r>
            <a:endParaRPr/>
          </a:p>
        </p:txBody>
      </p:sp>
      <p:sp>
        <p:nvSpPr>
          <p:cNvPr id="203" name="CustomShape 4"/>
          <p:cNvSpPr/>
          <p:nvPr/>
        </p:nvSpPr>
        <p:spPr>
          <a:xfrm>
            <a:off x="182880" y="1554480"/>
            <a:ext cx="2011680" cy="1737360"/>
          </a:xfrm>
          <a:prstGeom prst="wedgeRectCallout">
            <a:avLst>
              <a:gd name="adj1" fmla="val 7184"/>
              <a:gd name="adj2" fmla="val 25233"/>
            </a:avLst>
          </a:prstGeom>
          <a:solidFill>
            <a:srgbClr val="cccccc"/>
          </a:solidFill>
          <a:ln w="18360">
            <a:solidFill>
              <a:srgbClr val="000000"/>
            </a:solidFill>
            <a:round/>
          </a:ln>
        </p:spPr>
      </p:sp>
      <p:pic>
        <p:nvPicPr>
          <p:cNvPr id="204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4320" y="1645920"/>
            <a:ext cx="731520" cy="754200"/>
          </a:xfrm>
          <a:prstGeom prst="rect">
            <a:avLst/>
          </a:prstGeom>
          <a:ln>
            <a:noFill/>
          </a:ln>
        </p:spPr>
      </p:pic>
      <p:sp>
        <p:nvSpPr>
          <p:cNvPr id="205" name="CustomShape 5"/>
          <p:cNvSpPr/>
          <p:nvPr/>
        </p:nvSpPr>
        <p:spPr>
          <a:xfrm rot="19981800">
            <a:off x="1228680" y="160632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206" name="Line 6"/>
          <p:cNvSpPr/>
          <p:nvPr/>
        </p:nvSpPr>
        <p:spPr>
          <a:xfrm flipV="1">
            <a:off x="1222200" y="162000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07" name="Line 7"/>
          <p:cNvSpPr/>
          <p:nvPr/>
        </p:nvSpPr>
        <p:spPr>
          <a:xfrm flipV="1">
            <a:off x="1253520" y="1744200"/>
            <a:ext cx="184680" cy="93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08" name="Line 8"/>
          <p:cNvSpPr/>
          <p:nvPr/>
        </p:nvSpPr>
        <p:spPr>
          <a:xfrm flipV="1">
            <a:off x="1285200" y="1774800"/>
            <a:ext cx="245880" cy="1249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09" name="Line 9"/>
          <p:cNvSpPr/>
          <p:nvPr/>
        </p:nvSpPr>
        <p:spPr>
          <a:xfrm flipV="1">
            <a:off x="1316520" y="1805040"/>
            <a:ext cx="30744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10" name="Line 10"/>
          <p:cNvSpPr/>
          <p:nvPr/>
        </p:nvSpPr>
        <p:spPr>
          <a:xfrm flipV="1">
            <a:off x="1347480" y="1866240"/>
            <a:ext cx="307800" cy="156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11" name="CustomShape 11"/>
          <p:cNvSpPr/>
          <p:nvPr/>
        </p:nvSpPr>
        <p:spPr>
          <a:xfrm rot="1347000">
            <a:off x="1532520" y="169128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212" name="Line 12"/>
          <p:cNvSpPr/>
          <p:nvPr/>
        </p:nvSpPr>
        <p:spPr>
          <a:xfrm>
            <a:off x="1693440" y="171000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13" name="Line 13"/>
          <p:cNvSpPr/>
          <p:nvPr/>
        </p:nvSpPr>
        <p:spPr>
          <a:xfrm>
            <a:off x="1667160" y="1773720"/>
            <a:ext cx="191160" cy="7884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14" name="Line 14"/>
          <p:cNvSpPr/>
          <p:nvPr/>
        </p:nvSpPr>
        <p:spPr>
          <a:xfrm>
            <a:off x="1640520" y="1837800"/>
            <a:ext cx="255240" cy="1054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15" name="Line 15"/>
          <p:cNvSpPr/>
          <p:nvPr/>
        </p:nvSpPr>
        <p:spPr>
          <a:xfrm>
            <a:off x="1614240" y="190188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16" name="Line 16"/>
          <p:cNvSpPr/>
          <p:nvPr/>
        </p:nvSpPr>
        <p:spPr>
          <a:xfrm>
            <a:off x="1587960" y="1965240"/>
            <a:ext cx="318960" cy="1317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17" name="CustomShape 17"/>
          <p:cNvSpPr/>
          <p:nvPr/>
        </p:nvSpPr>
        <p:spPr>
          <a:xfrm>
            <a:off x="1302840" y="178560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218" name="Line 18"/>
          <p:cNvSpPr/>
          <p:nvPr/>
        </p:nvSpPr>
        <p:spPr>
          <a:xfrm>
            <a:off x="1371600" y="185472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19" name="Line 19"/>
          <p:cNvSpPr/>
          <p:nvPr/>
        </p:nvSpPr>
        <p:spPr>
          <a:xfrm>
            <a:off x="1371600" y="192348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20" name="Line 20"/>
          <p:cNvSpPr/>
          <p:nvPr/>
        </p:nvSpPr>
        <p:spPr>
          <a:xfrm>
            <a:off x="1371600" y="199296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21" name="Line 21"/>
          <p:cNvSpPr/>
          <p:nvPr/>
        </p:nvSpPr>
        <p:spPr>
          <a:xfrm>
            <a:off x="1371600" y="20620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22" name="Line 22"/>
          <p:cNvSpPr/>
          <p:nvPr/>
        </p:nvSpPr>
        <p:spPr>
          <a:xfrm>
            <a:off x="1371600" y="21308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23" name="TextShape 23"/>
          <p:cNvSpPr txBox="1"/>
          <p:nvPr/>
        </p:nvSpPr>
        <p:spPr>
          <a:xfrm>
            <a:off x="317880" y="2433600"/>
            <a:ext cx="1765800" cy="858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M.P. Anantram</a:t>
            </a:r>
            <a:endParaRPr/>
          </a:p>
          <a:p>
            <a:r>
              <a:rPr lang="en-US">
                <a:latin typeface="Arial"/>
              </a:rPr>
              <a:t>Ph.D Student</a:t>
            </a:r>
            <a:endParaRPr/>
          </a:p>
          <a:p>
            <a:r>
              <a:rPr lang="en-US">
                <a:latin typeface="Arial"/>
              </a:rPr>
              <a:t>NanoStructures</a:t>
            </a:r>
            <a:endParaRPr/>
          </a:p>
        </p:txBody>
      </p:sp>
      <p:pic>
        <p:nvPicPr>
          <p:cNvPr id="224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1129680" y="2144520"/>
            <a:ext cx="914400" cy="255600"/>
          </a:xfrm>
          <a:prstGeom prst="rect">
            <a:avLst/>
          </a:prstGeom>
          <a:ln>
            <a:noFill/>
          </a:ln>
        </p:spPr>
      </p:pic>
      <p:sp>
        <p:nvSpPr>
          <p:cNvPr id="225" name="CustomShape 24"/>
          <p:cNvSpPr/>
          <p:nvPr/>
        </p:nvSpPr>
        <p:spPr>
          <a:xfrm rot="20685000">
            <a:off x="5487480" y="259380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226" name="Line 25"/>
          <p:cNvSpPr/>
          <p:nvPr/>
        </p:nvSpPr>
        <p:spPr>
          <a:xfrm flipV="1">
            <a:off x="5508000" y="2624760"/>
            <a:ext cx="333000" cy="910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27" name="Line 26"/>
          <p:cNvSpPr/>
          <p:nvPr/>
        </p:nvSpPr>
        <p:spPr>
          <a:xfrm flipV="1">
            <a:off x="5526000" y="2727720"/>
            <a:ext cx="199800" cy="5436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28" name="Line 27"/>
          <p:cNvSpPr/>
          <p:nvPr/>
        </p:nvSpPr>
        <p:spPr>
          <a:xfrm flipV="1">
            <a:off x="5544360" y="2776320"/>
            <a:ext cx="266400" cy="72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29" name="Line 28"/>
          <p:cNvSpPr/>
          <p:nvPr/>
        </p:nvSpPr>
        <p:spPr>
          <a:xfrm flipV="1">
            <a:off x="5562360" y="2824920"/>
            <a:ext cx="33300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30" name="Line 29"/>
          <p:cNvSpPr/>
          <p:nvPr/>
        </p:nvSpPr>
        <p:spPr>
          <a:xfrm flipV="1">
            <a:off x="5580360" y="2891160"/>
            <a:ext cx="333360" cy="9072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31" name="CustomShape 30"/>
          <p:cNvSpPr/>
          <p:nvPr/>
        </p:nvSpPr>
        <p:spPr>
          <a:xfrm rot="954600">
            <a:off x="6147360" y="259560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232" name="Line 31"/>
          <p:cNvSpPr/>
          <p:nvPr/>
        </p:nvSpPr>
        <p:spPr>
          <a:xfrm>
            <a:off x="6279840" y="262548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33" name="Line 32"/>
          <p:cNvSpPr/>
          <p:nvPr/>
        </p:nvSpPr>
        <p:spPr>
          <a:xfrm>
            <a:off x="6261120" y="2691720"/>
            <a:ext cx="199080" cy="568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34" name="Line 33"/>
          <p:cNvSpPr/>
          <p:nvPr/>
        </p:nvSpPr>
        <p:spPr>
          <a:xfrm>
            <a:off x="6242040" y="2758680"/>
            <a:ext cx="265320" cy="7560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35" name="Line 34"/>
          <p:cNvSpPr/>
          <p:nvPr/>
        </p:nvSpPr>
        <p:spPr>
          <a:xfrm>
            <a:off x="6222960" y="282492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36" name="Line 35"/>
          <p:cNvSpPr/>
          <p:nvPr/>
        </p:nvSpPr>
        <p:spPr>
          <a:xfrm>
            <a:off x="6204240" y="2891160"/>
            <a:ext cx="331920" cy="9468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37" name="CustomShape 36"/>
          <p:cNvSpPr/>
          <p:nvPr/>
        </p:nvSpPr>
        <p:spPr>
          <a:xfrm>
            <a:off x="5825880" y="259560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238" name="Line 37"/>
          <p:cNvSpPr/>
          <p:nvPr/>
        </p:nvSpPr>
        <p:spPr>
          <a:xfrm>
            <a:off x="5894640" y="266472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39" name="Line 38"/>
          <p:cNvSpPr/>
          <p:nvPr/>
        </p:nvSpPr>
        <p:spPr>
          <a:xfrm>
            <a:off x="5894640" y="273348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40" name="Line 39"/>
          <p:cNvSpPr/>
          <p:nvPr/>
        </p:nvSpPr>
        <p:spPr>
          <a:xfrm>
            <a:off x="5894640" y="280296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41" name="Line 40"/>
          <p:cNvSpPr/>
          <p:nvPr/>
        </p:nvSpPr>
        <p:spPr>
          <a:xfrm>
            <a:off x="5894640" y="28720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42" name="Line 41"/>
          <p:cNvSpPr/>
          <p:nvPr/>
        </p:nvSpPr>
        <p:spPr>
          <a:xfrm>
            <a:off x="5894640" y="29408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pic>
        <p:nvPicPr>
          <p:cNvPr id="243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5486400" y="2963520"/>
            <a:ext cx="1211400" cy="318240"/>
          </a:xfrm>
          <a:prstGeom prst="rect">
            <a:avLst/>
          </a:prstGeom>
          <a:ln>
            <a:noFill/>
          </a:ln>
        </p:spPr>
      </p:pic>
      <p:pic>
        <p:nvPicPr>
          <p:cNvPr id="244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7595640" y="2615040"/>
            <a:ext cx="451080" cy="58536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sp>
        <p:nvSpPr>
          <p:cNvPr id="245" name="CustomShape 42"/>
          <p:cNvSpPr/>
          <p:nvPr/>
        </p:nvSpPr>
        <p:spPr>
          <a:xfrm>
            <a:off x="7040880" y="2647800"/>
            <a:ext cx="483480" cy="552600"/>
          </a:xfrm>
          <a:prstGeom prst="foldedCorner">
            <a:avLst>
              <a:gd name="adj" fmla="val 18900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sp>
        <p:nvSpPr>
          <p:cNvPr id="246" name="Line 43"/>
          <p:cNvSpPr/>
          <p:nvPr/>
        </p:nvSpPr>
        <p:spPr>
          <a:xfrm>
            <a:off x="7109640" y="271692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47" name="Line 44"/>
          <p:cNvSpPr/>
          <p:nvPr/>
        </p:nvSpPr>
        <p:spPr>
          <a:xfrm>
            <a:off x="7109640" y="2785680"/>
            <a:ext cx="20700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48" name="Line 45"/>
          <p:cNvSpPr/>
          <p:nvPr/>
        </p:nvSpPr>
        <p:spPr>
          <a:xfrm>
            <a:off x="7109640" y="2855160"/>
            <a:ext cx="27612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49" name="Line 46"/>
          <p:cNvSpPr/>
          <p:nvPr/>
        </p:nvSpPr>
        <p:spPr>
          <a:xfrm>
            <a:off x="7109640" y="292428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  <p:sp>
        <p:nvSpPr>
          <p:cNvPr id="250" name="Line 47"/>
          <p:cNvSpPr/>
          <p:nvPr/>
        </p:nvSpPr>
        <p:spPr>
          <a:xfrm>
            <a:off x="7109640" y="2993040"/>
            <a:ext cx="345240" cy="0"/>
          </a:xfrm>
          <a:prstGeom prst="line">
            <a:avLst/>
          </a:prstGeom>
          <a:ln w="28440">
            <a:solidFill>
              <a:srgbClr val="b2b2b2"/>
            </a:solidFill>
            <a:miter/>
          </a:ln>
        </p:spPr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811800" y="1301760"/>
            <a:ext cx="3198960" cy="2687040"/>
          </a:xfrm>
          <a:prstGeom prst="rect">
            <a:avLst/>
          </a:prstGeom>
          <a:ln>
            <a:noFill/>
          </a:ln>
        </p:spPr>
      </p:pic>
      <p:sp>
        <p:nvSpPr>
          <p:cNvPr id="252" name="CustomShape 1"/>
          <p:cNvSpPr/>
          <p:nvPr/>
        </p:nvSpPr>
        <p:spPr>
          <a:xfrm>
            <a:off x="504000" y="83880"/>
            <a:ext cx="7882920" cy="70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Calibri"/>
              </a:rPr>
              <a:t>What is a workspace?</a:t>
            </a:r>
            <a:endParaRPr/>
          </a:p>
        </p:txBody>
      </p:sp>
      <p:sp>
        <p:nvSpPr>
          <p:cNvPr id="253" name="CustomShape 2"/>
          <p:cNvSpPr/>
          <p:nvPr/>
        </p:nvSpPr>
        <p:spPr>
          <a:xfrm>
            <a:off x="7223400" y="6663600"/>
            <a:ext cx="2351520" cy="401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01DF1F25-54F7-4C45-8E8F-2142719B0BD4}" type="slidenum">
              <a:rPr lang="en-US" sz="1200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/>
          </a:p>
        </p:txBody>
      </p:sp>
      <p:sp>
        <p:nvSpPr>
          <p:cNvPr id="254" name="CustomShape 3"/>
          <p:cNvSpPr/>
          <p:nvPr/>
        </p:nvSpPr>
        <p:spPr>
          <a:xfrm>
            <a:off x="4441320" y="5965560"/>
            <a:ext cx="1908720" cy="102600"/>
          </a:xfrm>
          <a:prstGeom prst="rect">
            <a:avLst/>
          </a:prstGeom>
          <a:solidFill>
            <a:srgbClr val="0482b2"/>
          </a:solidFill>
          <a:ln w="9360">
            <a:solidFill>
              <a:srgbClr val="000000"/>
            </a:solidFill>
            <a:miter/>
          </a:ln>
        </p:spPr>
      </p:sp>
      <p:sp>
        <p:nvSpPr>
          <p:cNvPr id="255" name="CustomShape 4"/>
          <p:cNvSpPr/>
          <p:nvPr/>
        </p:nvSpPr>
        <p:spPr>
          <a:xfrm>
            <a:off x="5298840" y="6273360"/>
            <a:ext cx="323280" cy="361800"/>
          </a:xfrm>
          <a:prstGeom prst="can">
            <a:avLst>
              <a:gd name="adj" fmla="val 27973"/>
            </a:avLst>
          </a:prstGeom>
          <a:solidFill>
            <a:srgbClr val="5c90a7"/>
          </a:solidFill>
          <a:ln w="9360">
            <a:solidFill>
              <a:srgbClr val="000000"/>
            </a:solidFill>
            <a:round/>
          </a:ln>
        </p:spPr>
      </p:sp>
      <p:sp>
        <p:nvSpPr>
          <p:cNvPr id="256" name="Line 5"/>
          <p:cNvSpPr/>
          <p:nvPr/>
        </p:nvSpPr>
        <p:spPr>
          <a:xfrm>
            <a:off x="5461200" y="6093000"/>
            <a:ext cx="0" cy="155880"/>
          </a:xfrm>
          <a:prstGeom prst="line">
            <a:avLst/>
          </a:prstGeom>
          <a:ln w="12600">
            <a:solidFill>
              <a:srgbClr val="000000"/>
            </a:solidFill>
            <a:round/>
            <a:headEnd len="sm" type="triangle" w="med"/>
            <a:tailEnd len="sm" type="triangle" w="med"/>
          </a:ln>
        </p:spPr>
      </p:sp>
      <p:sp>
        <p:nvSpPr>
          <p:cNvPr id="257" name="CustomShape 6"/>
          <p:cNvSpPr/>
          <p:nvPr/>
        </p:nvSpPr>
        <p:spPr>
          <a:xfrm>
            <a:off x="4338720" y="6283800"/>
            <a:ext cx="983520" cy="30060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ＭＳ Ｐゴシック"/>
              </a:rPr>
              <a:t>File server</a:t>
            </a:r>
            <a:endParaRPr/>
          </a:p>
        </p:txBody>
      </p:sp>
      <p:sp>
        <p:nvSpPr>
          <p:cNvPr id="258" name="CustomShape 7"/>
          <p:cNvSpPr/>
          <p:nvPr/>
        </p:nvSpPr>
        <p:spPr>
          <a:xfrm>
            <a:off x="4242240" y="1203840"/>
            <a:ext cx="5049360" cy="251856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1990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lang="en-US" sz="1990">
                <a:solidFill>
                  <a:srgbClr val="000000"/>
                </a:solidFill>
                <a:latin typeface="Arial"/>
                <a:ea typeface="ＭＳ Ｐゴシック"/>
              </a:rPr>
              <a:t>Full-featured Linux desktop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1990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lang="en-US" sz="1990">
                <a:solidFill>
                  <a:srgbClr val="000000"/>
                </a:solidFill>
                <a:latin typeface="Arial"/>
                <a:ea typeface="ＭＳ Ｐゴシック"/>
              </a:rPr>
              <a:t>For tool developers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1990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lang="en-US" sz="1990">
                <a:solidFill>
                  <a:srgbClr val="000000"/>
                </a:solidFill>
                <a:latin typeface="Arial"/>
                <a:ea typeface="ＭＳ Ｐゴシック"/>
              </a:rPr>
              <a:t>For researchers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1990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lang="en-US" sz="1990">
                <a:solidFill>
                  <a:srgbClr val="000000"/>
                </a:solidFill>
                <a:latin typeface="Arial"/>
                <a:ea typeface="ＭＳ Ｐゴシック"/>
              </a:rPr>
              <a:t>Accessible from any web browser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1990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lang="en-US" sz="1990">
                <a:solidFill>
                  <a:srgbClr val="000000"/>
                </a:solidFill>
                <a:latin typeface="Arial"/>
                <a:ea typeface="ＭＳ Ｐゴシック"/>
              </a:rPr>
              <a:t>Still running after you close your browser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1990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lang="en-US" sz="1990">
                <a:solidFill>
                  <a:srgbClr val="000000"/>
                </a:solidFill>
                <a:latin typeface="Arial"/>
                <a:ea typeface="ＭＳ Ｐゴシック"/>
              </a:rPr>
              <a:t>Access to computational clusters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1990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lang="en-US" sz="1990">
                <a:solidFill>
                  <a:srgbClr val="000000"/>
                </a:solidFill>
                <a:latin typeface="Arial"/>
                <a:ea typeface="ＭＳ Ｐゴシック"/>
              </a:rPr>
              <a:t>File storage provided by the hub</a:t>
            </a:r>
            <a:endParaRPr/>
          </a:p>
        </p:txBody>
      </p:sp>
      <p:pic>
        <p:nvPicPr>
          <p:cNvPr id="259" name="Picture 1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294560" y="4401000"/>
            <a:ext cx="1613520" cy="1259280"/>
          </a:xfrm>
          <a:prstGeom prst="rect">
            <a:avLst/>
          </a:prstGeom>
          <a:ln>
            <a:solidFill>
              <a:srgbClr val="808080"/>
            </a:solidFill>
          </a:ln>
        </p:spPr>
      </p:pic>
      <p:sp>
        <p:nvSpPr>
          <p:cNvPr id="260" name="Line 8"/>
          <p:cNvSpPr/>
          <p:nvPr/>
        </p:nvSpPr>
        <p:spPr>
          <a:xfrm>
            <a:off x="3024000" y="4649400"/>
            <a:ext cx="1427760" cy="0"/>
          </a:xfrm>
          <a:prstGeom prst="line">
            <a:avLst/>
          </a:prstGeom>
          <a:ln w="1260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</p:sp>
      <p:pic>
        <p:nvPicPr>
          <p:cNvPr id="261" name="Picture 122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839880" y="5013720"/>
            <a:ext cx="730440" cy="972360"/>
          </a:xfrm>
          <a:prstGeom prst="rect">
            <a:avLst/>
          </a:prstGeom>
          <a:ln>
            <a:noFill/>
          </a:ln>
        </p:spPr>
      </p:pic>
      <p:sp>
        <p:nvSpPr>
          <p:cNvPr id="262" name="Line 9"/>
          <p:cNvSpPr/>
          <p:nvPr/>
        </p:nvSpPr>
        <p:spPr>
          <a:xfrm flipH="1">
            <a:off x="6543360" y="5233680"/>
            <a:ext cx="103320" cy="7736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263" name="Line 10"/>
          <p:cNvSpPr/>
          <p:nvPr/>
        </p:nvSpPr>
        <p:spPr>
          <a:xfrm flipH="1">
            <a:off x="6646680" y="5233680"/>
            <a:ext cx="103320" cy="7736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264" name="Line 11"/>
          <p:cNvSpPr/>
          <p:nvPr/>
        </p:nvSpPr>
        <p:spPr>
          <a:xfrm flipH="1">
            <a:off x="6749640" y="5233680"/>
            <a:ext cx="103320" cy="7736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265" name="Line 12"/>
          <p:cNvSpPr/>
          <p:nvPr/>
        </p:nvSpPr>
        <p:spPr>
          <a:xfrm flipH="1">
            <a:off x="6852960" y="5233680"/>
            <a:ext cx="103320" cy="7736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266" name="Line 13"/>
          <p:cNvSpPr/>
          <p:nvPr/>
        </p:nvSpPr>
        <p:spPr>
          <a:xfrm flipH="1">
            <a:off x="6955920" y="5233680"/>
            <a:ext cx="103320" cy="7736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267" name="Line 14"/>
          <p:cNvSpPr/>
          <p:nvPr/>
        </p:nvSpPr>
        <p:spPr>
          <a:xfrm flipH="1">
            <a:off x="7059240" y="5233680"/>
            <a:ext cx="103320" cy="7736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268" name="Line 15"/>
          <p:cNvSpPr/>
          <p:nvPr/>
        </p:nvSpPr>
        <p:spPr>
          <a:xfrm flipH="1">
            <a:off x="7162560" y="5233680"/>
            <a:ext cx="103320" cy="7736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269" name="Line 16"/>
          <p:cNvSpPr/>
          <p:nvPr/>
        </p:nvSpPr>
        <p:spPr>
          <a:xfrm flipH="1">
            <a:off x="7265520" y="5233680"/>
            <a:ext cx="103320" cy="7736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270" name="Line 17"/>
          <p:cNvSpPr/>
          <p:nvPr/>
        </p:nvSpPr>
        <p:spPr>
          <a:xfrm flipH="1">
            <a:off x="7368840" y="5233680"/>
            <a:ext cx="103680" cy="77364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271" name="Line 18"/>
          <p:cNvSpPr/>
          <p:nvPr/>
        </p:nvSpPr>
        <p:spPr>
          <a:xfrm>
            <a:off x="6544080" y="5311080"/>
            <a:ext cx="992520" cy="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272" name="Line 19"/>
          <p:cNvSpPr/>
          <p:nvPr/>
        </p:nvSpPr>
        <p:spPr>
          <a:xfrm>
            <a:off x="6531120" y="5414400"/>
            <a:ext cx="992520" cy="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273" name="Line 20"/>
          <p:cNvSpPr/>
          <p:nvPr/>
        </p:nvSpPr>
        <p:spPr>
          <a:xfrm>
            <a:off x="6517800" y="5517360"/>
            <a:ext cx="992520" cy="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274" name="Line 21"/>
          <p:cNvSpPr/>
          <p:nvPr/>
        </p:nvSpPr>
        <p:spPr>
          <a:xfrm flipH="1">
            <a:off x="6504840" y="5620680"/>
            <a:ext cx="992520" cy="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275" name="Line 22"/>
          <p:cNvSpPr/>
          <p:nvPr/>
        </p:nvSpPr>
        <p:spPr>
          <a:xfrm>
            <a:off x="6491880" y="5723640"/>
            <a:ext cx="992880" cy="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276" name="Line 23"/>
          <p:cNvSpPr/>
          <p:nvPr/>
        </p:nvSpPr>
        <p:spPr>
          <a:xfrm>
            <a:off x="6478560" y="5826600"/>
            <a:ext cx="992880" cy="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277" name="Line 24"/>
          <p:cNvSpPr/>
          <p:nvPr/>
        </p:nvSpPr>
        <p:spPr>
          <a:xfrm>
            <a:off x="6465600" y="5929920"/>
            <a:ext cx="992880" cy="0"/>
          </a:xfrm>
          <a:prstGeom prst="line">
            <a:avLst/>
          </a:prstGeom>
          <a:ln w="9360">
            <a:solidFill>
              <a:srgbClr val="ffffff"/>
            </a:solidFill>
            <a:round/>
          </a:ln>
        </p:spPr>
      </p:sp>
      <p:sp>
        <p:nvSpPr>
          <p:cNvPr id="278" name="CustomShape 25"/>
          <p:cNvSpPr/>
          <p:nvPr/>
        </p:nvSpPr>
        <p:spPr>
          <a:xfrm>
            <a:off x="6175440" y="5403960"/>
            <a:ext cx="644400" cy="307080"/>
          </a:xfrm>
          <a:prstGeom prst="rightArrow">
            <a:avLst>
              <a:gd name="adj1" fmla="val 56250"/>
              <a:gd name="adj2" fmla="val 68737"/>
            </a:avLst>
          </a:prstGeom>
          <a:solidFill>
            <a:srgbClr val="acd0ff"/>
          </a:solidFill>
          <a:ln w="9360">
            <a:solidFill>
              <a:srgbClr val="ffffff"/>
            </a:solidFill>
            <a:miter/>
          </a:ln>
        </p:spPr>
      </p:sp>
      <p:pic>
        <p:nvPicPr>
          <p:cNvPr id="279" name="Picture 110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6898320" y="5166000"/>
            <a:ext cx="921600" cy="525960"/>
          </a:xfrm>
          <a:prstGeom prst="rect">
            <a:avLst/>
          </a:prstGeom>
          <a:ln>
            <a:noFill/>
          </a:ln>
        </p:spPr>
      </p:pic>
      <p:pic>
        <p:nvPicPr>
          <p:cNvPr id="280" name="Picture 138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6586920" y="5773320"/>
            <a:ext cx="648360" cy="771120"/>
          </a:xfrm>
          <a:prstGeom prst="rect">
            <a:avLst/>
          </a:prstGeom>
          <a:ln w="9360">
            <a:solidFill>
              <a:srgbClr val="ffffff"/>
            </a:solidFill>
            <a:miter/>
          </a:ln>
        </p:spPr>
      </p:pic>
      <p:sp>
        <p:nvSpPr>
          <p:cNvPr id="281" name="CustomShape 26"/>
          <p:cNvSpPr/>
          <p:nvPr/>
        </p:nvSpPr>
        <p:spPr>
          <a:xfrm>
            <a:off x="7213680" y="6081120"/>
            <a:ext cx="779040" cy="5018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ＭＳ Ｐゴシック"/>
              </a:rPr>
              <a:t>local</a:t>
            </a:r>
            <a:endParaRPr/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ＭＳ Ｐゴシック"/>
              </a:rPr>
              <a:t>clusters</a:t>
            </a:r>
            <a:endParaRPr/>
          </a:p>
        </p:txBody>
      </p:sp>
      <p:pic>
        <p:nvPicPr>
          <p:cNvPr id="282" name="Picture 140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7339320" y="5783400"/>
            <a:ext cx="888120" cy="228600"/>
          </a:xfrm>
          <a:prstGeom prst="rect">
            <a:avLst/>
          </a:prstGeom>
          <a:ln>
            <a:noFill/>
          </a:ln>
        </p:spPr>
      </p:pic>
      <p:pic>
        <p:nvPicPr>
          <p:cNvPr id="283" name="Picture 99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4649760" y="5062320"/>
            <a:ext cx="446400" cy="577080"/>
          </a:xfrm>
          <a:prstGeom prst="rect">
            <a:avLst/>
          </a:prstGeom>
          <a:ln>
            <a:noFill/>
          </a:ln>
        </p:spPr>
      </p:pic>
      <p:pic>
        <p:nvPicPr>
          <p:cNvPr id="284" name="Picture 100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4959360" y="5114160"/>
            <a:ext cx="446400" cy="577080"/>
          </a:xfrm>
          <a:prstGeom prst="rect">
            <a:avLst/>
          </a:prstGeom>
          <a:ln>
            <a:noFill/>
          </a:ln>
        </p:spPr>
      </p:pic>
      <p:pic>
        <p:nvPicPr>
          <p:cNvPr id="285" name="Picture 101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5268960" y="5165640"/>
            <a:ext cx="446400" cy="577080"/>
          </a:xfrm>
          <a:prstGeom prst="rect">
            <a:avLst/>
          </a:prstGeom>
          <a:ln>
            <a:noFill/>
          </a:ln>
        </p:spPr>
      </p:pic>
      <p:pic>
        <p:nvPicPr>
          <p:cNvPr id="286" name="Picture 102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5578200" y="5217120"/>
            <a:ext cx="446400" cy="577080"/>
          </a:xfrm>
          <a:prstGeom prst="rect">
            <a:avLst/>
          </a:prstGeom>
          <a:ln>
            <a:noFill/>
          </a:ln>
        </p:spPr>
      </p:pic>
      <p:pic>
        <p:nvPicPr>
          <p:cNvPr id="287" name="Picture 103" descr=""/>
          <p:cNvPicPr/>
          <p:nvPr/>
        </p:nvPicPr>
        <p:blipFill>
          <a:blip r:embed="rId11"/>
          <a:stretch>
            <a:fillRect/>
          </a:stretch>
        </p:blipFill>
        <p:spPr>
          <a:xfrm>
            <a:off x="5887800" y="5268960"/>
            <a:ext cx="446400" cy="577080"/>
          </a:xfrm>
          <a:prstGeom prst="rect">
            <a:avLst/>
          </a:prstGeom>
          <a:ln>
            <a:noFill/>
          </a:ln>
        </p:spPr>
      </p:pic>
      <p:pic>
        <p:nvPicPr>
          <p:cNvPr id="288" name="Picture 105" descr=""/>
          <p:cNvPicPr/>
          <p:nvPr/>
        </p:nvPicPr>
        <p:blipFill>
          <a:blip r:embed="rId12"/>
          <a:stretch>
            <a:fillRect/>
          </a:stretch>
        </p:blipFill>
        <p:spPr>
          <a:xfrm>
            <a:off x="4443120" y="5269320"/>
            <a:ext cx="446400" cy="577080"/>
          </a:xfrm>
          <a:prstGeom prst="rect">
            <a:avLst/>
          </a:prstGeom>
          <a:ln>
            <a:noFill/>
          </a:ln>
        </p:spPr>
      </p:pic>
      <p:pic>
        <p:nvPicPr>
          <p:cNvPr id="289" name="Picture 106" descr=""/>
          <p:cNvPicPr/>
          <p:nvPr/>
        </p:nvPicPr>
        <p:blipFill>
          <a:blip r:embed="rId13"/>
          <a:stretch>
            <a:fillRect/>
          </a:stretch>
        </p:blipFill>
        <p:spPr>
          <a:xfrm>
            <a:off x="4752360" y="5320800"/>
            <a:ext cx="446400" cy="577080"/>
          </a:xfrm>
          <a:prstGeom prst="rect">
            <a:avLst/>
          </a:prstGeom>
          <a:ln>
            <a:noFill/>
          </a:ln>
        </p:spPr>
      </p:pic>
      <p:pic>
        <p:nvPicPr>
          <p:cNvPr id="290" name="Picture 107" descr=""/>
          <p:cNvPicPr/>
          <p:nvPr/>
        </p:nvPicPr>
        <p:blipFill>
          <a:blip r:embed="rId14"/>
          <a:stretch>
            <a:fillRect/>
          </a:stretch>
        </p:blipFill>
        <p:spPr>
          <a:xfrm>
            <a:off x="5061960" y="5371920"/>
            <a:ext cx="446400" cy="577080"/>
          </a:xfrm>
          <a:prstGeom prst="rect">
            <a:avLst/>
          </a:prstGeom>
          <a:ln>
            <a:noFill/>
          </a:ln>
        </p:spPr>
      </p:pic>
      <p:pic>
        <p:nvPicPr>
          <p:cNvPr id="291" name="Picture 108" descr=""/>
          <p:cNvPicPr/>
          <p:nvPr/>
        </p:nvPicPr>
        <p:blipFill>
          <a:blip r:embed="rId15"/>
          <a:stretch>
            <a:fillRect/>
          </a:stretch>
        </p:blipFill>
        <p:spPr>
          <a:xfrm>
            <a:off x="5371560" y="5423400"/>
            <a:ext cx="446400" cy="577080"/>
          </a:xfrm>
          <a:prstGeom prst="rect">
            <a:avLst/>
          </a:prstGeom>
          <a:ln>
            <a:noFill/>
          </a:ln>
        </p:spPr>
      </p:pic>
      <p:pic>
        <p:nvPicPr>
          <p:cNvPr id="292" name="Picture 109" descr=""/>
          <p:cNvPicPr/>
          <p:nvPr/>
        </p:nvPicPr>
        <p:blipFill>
          <a:blip r:embed="rId16"/>
          <a:stretch>
            <a:fillRect/>
          </a:stretch>
        </p:blipFill>
        <p:spPr>
          <a:xfrm>
            <a:off x="5681160" y="5475240"/>
            <a:ext cx="446400" cy="577080"/>
          </a:xfrm>
          <a:prstGeom prst="rect">
            <a:avLst/>
          </a:prstGeom>
          <a:ln>
            <a:noFill/>
          </a:ln>
        </p:spPr>
      </p:pic>
      <p:sp>
        <p:nvSpPr>
          <p:cNvPr id="293" name="Line 27"/>
          <p:cNvSpPr/>
          <p:nvPr/>
        </p:nvSpPr>
        <p:spPr>
          <a:xfrm>
            <a:off x="5391360" y="4938120"/>
            <a:ext cx="0" cy="154080"/>
          </a:xfrm>
          <a:prstGeom prst="line">
            <a:avLst/>
          </a:prstGeom>
          <a:ln w="12600">
            <a:solidFill>
              <a:srgbClr val="000000"/>
            </a:solidFill>
            <a:round/>
            <a:headEnd len="sm" type="triangle" w="med"/>
            <a:tailEnd len="sm" type="triangle" w="med"/>
          </a:ln>
        </p:spPr>
      </p:sp>
      <p:sp>
        <p:nvSpPr>
          <p:cNvPr id="294" name="Line 28"/>
          <p:cNvSpPr/>
          <p:nvPr/>
        </p:nvSpPr>
        <p:spPr>
          <a:xfrm flipH="1">
            <a:off x="5104440" y="4938120"/>
            <a:ext cx="191160" cy="154080"/>
          </a:xfrm>
          <a:prstGeom prst="line">
            <a:avLst/>
          </a:prstGeom>
          <a:ln w="12600">
            <a:solidFill>
              <a:srgbClr val="000000"/>
            </a:solidFill>
            <a:round/>
            <a:headEnd len="sm" type="triangle" w="med"/>
            <a:tailEnd len="sm" type="triangle" w="med"/>
          </a:ln>
        </p:spPr>
      </p:sp>
      <p:sp>
        <p:nvSpPr>
          <p:cNvPr id="295" name="Line 29"/>
          <p:cNvSpPr/>
          <p:nvPr/>
        </p:nvSpPr>
        <p:spPr>
          <a:xfrm>
            <a:off x="5487120" y="4938120"/>
            <a:ext cx="191160" cy="154080"/>
          </a:xfrm>
          <a:prstGeom prst="line">
            <a:avLst/>
          </a:prstGeom>
          <a:ln w="12600">
            <a:solidFill>
              <a:srgbClr val="000000"/>
            </a:solidFill>
            <a:round/>
            <a:headEnd len="sm" type="triangle" w="med"/>
            <a:tailEnd len="sm" type="triangle" w="med"/>
          </a:ln>
        </p:spPr>
      </p:sp>
      <p:sp>
        <p:nvSpPr>
          <p:cNvPr id="296" name="CustomShape 30"/>
          <p:cNvSpPr/>
          <p:nvPr/>
        </p:nvSpPr>
        <p:spPr>
          <a:xfrm>
            <a:off x="6615000" y="4019400"/>
            <a:ext cx="1175040" cy="944280"/>
          </a:xfrm>
          <a:prstGeom prst="wedgeRectCallout">
            <a:avLst>
              <a:gd name="adj1" fmla="val -94644"/>
              <a:gd name="adj2" fmla="val 96296"/>
            </a:avLst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</p:sp>
      <p:pic>
        <p:nvPicPr>
          <p:cNvPr id="297" name="Picture 64" descr=""/>
          <p:cNvPicPr/>
          <p:nvPr/>
        </p:nvPicPr>
        <p:blipFill>
          <a:blip r:embed="rId17"/>
          <a:stretch>
            <a:fillRect/>
          </a:stretch>
        </p:blipFill>
        <p:spPr>
          <a:xfrm>
            <a:off x="6726960" y="4092840"/>
            <a:ext cx="965880" cy="811080"/>
          </a:xfrm>
          <a:prstGeom prst="rect">
            <a:avLst/>
          </a:prstGeom>
          <a:ln>
            <a:noFill/>
          </a:ln>
        </p:spPr>
      </p:pic>
      <p:pic>
        <p:nvPicPr>
          <p:cNvPr id="298" name="" descr=""/>
          <p:cNvPicPr/>
          <p:nvPr/>
        </p:nvPicPr>
        <p:blipFill>
          <a:blip r:embed="rId18"/>
          <a:stretch>
            <a:fillRect/>
          </a:stretch>
        </p:blipFill>
        <p:spPr>
          <a:xfrm>
            <a:off x="4536000" y="4395600"/>
            <a:ext cx="1665720" cy="475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>
                <p:childTnLst>
                  <p:par>
                    <p:cTn id="17" fill="freeze">
                      <p:stCondLst>
                        <p:cond delay="0"/>
                      </p:stCondLst>
                      <p:childTnLst>
                        <p:par>
                          <p:cTn id="18" fill="freeze">
                            <p:stCondLst>
                              <p:cond delay="0"/>
                            </p:stCondLst>
                            <p:childTnLst>
                              <p:par>
                                <p:cTn id="19" nodeType="after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21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freeze">
                            <p:stCondLst>
                              <p:cond delay="500"/>
                            </p:stCondLst>
                            <p:childTnLst>
                              <p:par>
                                <p:cTn id="23" nodeType="after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out">
                                      <p:cBhvr additive="repl">
                                        <p:cTn id="25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freeze">
                            <p:stCondLst>
                              <p:cond delay="1000"/>
                            </p:stCondLst>
                            <p:childTnLst>
                              <p:par>
                                <p:cTn id="27" nodeType="after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in">
                                      <p:cBhvr additive="repl">
                                        <p:cTn id="28" dur="500"/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freeze">
                            <p:stCondLst>
                              <p:cond delay="1500"/>
                            </p:stCondLst>
                            <p:childTnLst>
                              <p:par>
                                <p:cTn id="31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33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extShape 1"/>
          <p:cNvSpPr txBox="1"/>
          <p:nvPr/>
        </p:nvSpPr>
        <p:spPr>
          <a:xfrm>
            <a:off x="504000" y="285120"/>
            <a:ext cx="9071640" cy="690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CNTbands</a:t>
            </a:r>
            <a:endParaRPr/>
          </a:p>
        </p:txBody>
      </p:sp>
      <p:sp>
        <p:nvSpPr>
          <p:cNvPr id="300" name="TextShape 2"/>
          <p:cNvSpPr txBox="1"/>
          <p:nvPr/>
        </p:nvSpPr>
        <p:spPr>
          <a:xfrm>
            <a:off x="492840" y="5740560"/>
            <a:ext cx="5757120" cy="1716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2200">
                <a:latin typeface="Arial"/>
              </a:rPr>
              <a:t>CNTbands</a:t>
            </a:r>
            <a:endParaRPr/>
          </a:p>
          <a:p>
            <a:r>
              <a:rPr lang="en-US">
                <a:latin typeface="Arial"/>
              </a:rPr>
              <a:t>Science Domain: Nanoelectronics</a:t>
            </a:r>
            <a:endParaRPr/>
          </a:p>
          <a:p>
            <a:r>
              <a:rPr lang="en-US">
                <a:latin typeface="Arial"/>
              </a:rPr>
              <a:t>Scientists: Lundstrom et al. (Purdue) </a:t>
            </a:r>
            <a:endParaRPr/>
          </a:p>
          <a:p>
            <a:r>
              <a:rPr lang="en-US">
                <a:latin typeface="Arial"/>
              </a:rPr>
              <a:t>https://nanohub.org/resources/cntbands-ext</a:t>
            </a:r>
            <a:endParaRPr/>
          </a:p>
        </p:txBody>
      </p:sp>
      <p:pic>
        <p:nvPicPr>
          <p:cNvPr id="30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47680" y="1188720"/>
            <a:ext cx="2769840" cy="1920240"/>
          </a:xfrm>
          <a:prstGeom prst="rect">
            <a:avLst/>
          </a:prstGeom>
          <a:ln>
            <a:noFill/>
          </a:ln>
        </p:spPr>
      </p:pic>
      <p:pic>
        <p:nvPicPr>
          <p:cNvPr id="30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913480" y="1231200"/>
            <a:ext cx="4140000" cy="5986440"/>
          </a:xfrm>
          <a:prstGeom prst="rect">
            <a:avLst/>
          </a:prstGeom>
          <a:ln>
            <a:noFill/>
          </a:ln>
        </p:spPr>
      </p:pic>
      <p:pic>
        <p:nvPicPr>
          <p:cNvPr id="303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309800" y="1073160"/>
            <a:ext cx="2482200" cy="1455120"/>
          </a:xfrm>
          <a:prstGeom prst="rect">
            <a:avLst/>
          </a:prstGeom>
          <a:ln>
            <a:noFill/>
          </a:ln>
        </p:spPr>
      </p:pic>
      <p:pic>
        <p:nvPicPr>
          <p:cNvPr id="304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7309440" y="2625480"/>
            <a:ext cx="2482560" cy="1478520"/>
          </a:xfrm>
          <a:prstGeom prst="rect">
            <a:avLst/>
          </a:prstGeom>
          <a:ln>
            <a:noFill/>
          </a:ln>
        </p:spPr>
      </p:pic>
      <p:pic>
        <p:nvPicPr>
          <p:cNvPr id="305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309800" y="4208760"/>
            <a:ext cx="2482560" cy="1478520"/>
          </a:xfrm>
          <a:prstGeom prst="rect">
            <a:avLst/>
          </a:prstGeom>
          <a:ln>
            <a:noFill/>
          </a:ln>
        </p:spPr>
      </p:pic>
      <p:sp>
        <p:nvSpPr>
          <p:cNvPr id="306" name="Line 3"/>
          <p:cNvSpPr/>
          <p:nvPr/>
        </p:nvSpPr>
        <p:spPr>
          <a:xfrm>
            <a:off x="2913480" y="1645920"/>
            <a:ext cx="835560" cy="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307" name="Line 4"/>
          <p:cNvSpPr/>
          <p:nvPr/>
        </p:nvSpPr>
        <p:spPr>
          <a:xfrm flipV="1">
            <a:off x="6583680" y="3383280"/>
            <a:ext cx="2002680" cy="320976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308" name="Line 5"/>
          <p:cNvSpPr/>
          <p:nvPr/>
        </p:nvSpPr>
        <p:spPr>
          <a:xfrm flipV="1">
            <a:off x="6574680" y="4937760"/>
            <a:ext cx="2020680" cy="165528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</p:sp>
      <p:sp>
        <p:nvSpPr>
          <p:cNvPr id="309" name="CustomShape 6"/>
          <p:cNvSpPr/>
          <p:nvPr/>
        </p:nvSpPr>
        <p:spPr>
          <a:xfrm>
            <a:off x="3774240" y="141264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310" name="CustomShape 7"/>
          <p:cNvSpPr/>
          <p:nvPr/>
        </p:nvSpPr>
        <p:spPr>
          <a:xfrm>
            <a:off x="4256640" y="210312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311" name="CustomShape 8"/>
          <p:cNvSpPr/>
          <p:nvPr/>
        </p:nvSpPr>
        <p:spPr>
          <a:xfrm>
            <a:off x="4572000" y="279684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312" name="CustomShape 9"/>
          <p:cNvSpPr/>
          <p:nvPr/>
        </p:nvSpPr>
        <p:spPr>
          <a:xfrm>
            <a:off x="4572000" y="347472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313" name="CustomShape 10"/>
          <p:cNvSpPr/>
          <p:nvPr/>
        </p:nvSpPr>
        <p:spPr>
          <a:xfrm>
            <a:off x="4572000" y="415584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314" name="CustomShape 11"/>
          <p:cNvSpPr/>
          <p:nvPr/>
        </p:nvSpPr>
        <p:spPr>
          <a:xfrm>
            <a:off x="4572000" y="483372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315" name="CustomShape 12"/>
          <p:cNvSpPr/>
          <p:nvPr/>
        </p:nvSpPr>
        <p:spPr>
          <a:xfrm>
            <a:off x="4114800" y="544860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316" name="CustomShape 13"/>
          <p:cNvSpPr/>
          <p:nvPr/>
        </p:nvSpPr>
        <p:spPr>
          <a:xfrm>
            <a:off x="5486400" y="566928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317" name="CustomShape 14"/>
          <p:cNvSpPr/>
          <p:nvPr/>
        </p:nvSpPr>
        <p:spPr>
          <a:xfrm>
            <a:off x="5486400" y="211896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318" name="CustomShape 15"/>
          <p:cNvSpPr/>
          <p:nvPr/>
        </p:nvSpPr>
        <p:spPr>
          <a:xfrm>
            <a:off x="6113880" y="6583680"/>
            <a:ext cx="731520" cy="441360"/>
          </a:xfrm>
          <a:prstGeom prst="rect">
            <a:avLst/>
          </a:prstGeom>
          <a:noFill/>
          <a:ln w="54720">
            <a:solidFill>
              <a:srgbClr val="ff3333"/>
            </a:solidFill>
            <a:round/>
          </a:ln>
        </p:spPr>
      </p:sp>
      <p:sp>
        <p:nvSpPr>
          <p:cNvPr id="319" name="CustomShape 16"/>
          <p:cNvSpPr/>
          <p:nvPr/>
        </p:nvSpPr>
        <p:spPr>
          <a:xfrm>
            <a:off x="7309800" y="1073160"/>
            <a:ext cx="2482200" cy="145512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timing>
    <p:tnLst>
      <p:par>
        <p:cTn id="34" dur="indefinite" restart="never" nodeType="tmRoot">
          <p:childTnLst>
            <p:seq>
              <p:cTn id="3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